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995" r:id="rId2"/>
    <p:sldId id="991" r:id="rId3"/>
    <p:sldId id="990" r:id="rId4"/>
    <p:sldId id="978" r:id="rId5"/>
    <p:sldId id="904" r:id="rId6"/>
    <p:sldId id="925" r:id="rId7"/>
    <p:sldId id="260" r:id="rId8"/>
    <p:sldId id="897" r:id="rId9"/>
    <p:sldId id="898" r:id="rId10"/>
    <p:sldId id="902" r:id="rId11"/>
    <p:sldId id="903" r:id="rId12"/>
    <p:sldId id="992" r:id="rId13"/>
    <p:sldId id="993" r:id="rId14"/>
    <p:sldId id="922" r:id="rId15"/>
    <p:sldId id="1062" r:id="rId16"/>
    <p:sldId id="1063" r:id="rId17"/>
    <p:sldId id="1064" r:id="rId18"/>
    <p:sldId id="944" r:id="rId19"/>
    <p:sldId id="945" r:id="rId20"/>
    <p:sldId id="263" r:id="rId21"/>
    <p:sldId id="270" r:id="rId22"/>
    <p:sldId id="1011" r:id="rId23"/>
    <p:sldId id="486" r:id="rId24"/>
    <p:sldId id="1066" r:id="rId25"/>
    <p:sldId id="1059" r:id="rId26"/>
    <p:sldId id="1058" r:id="rId27"/>
    <p:sldId id="1077" r:id="rId28"/>
    <p:sldId id="996" r:id="rId29"/>
    <p:sldId id="892" r:id="rId30"/>
    <p:sldId id="997" r:id="rId31"/>
    <p:sldId id="1078" r:id="rId32"/>
    <p:sldId id="1083" r:id="rId33"/>
    <p:sldId id="1079" r:id="rId34"/>
    <p:sldId id="1081" r:id="rId35"/>
    <p:sldId id="10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9" autoAdjust="0"/>
    <p:restoredTop sz="79532" autoAdjust="0"/>
  </p:normalViewPr>
  <p:slideViewPr>
    <p:cSldViewPr snapToGrid="0">
      <p:cViewPr varScale="1">
        <p:scale>
          <a:sx n="91" d="100"/>
          <a:sy n="91" d="100"/>
        </p:scale>
        <p:origin x="84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57282-46DB-4786-89C8-528A3A5821A4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B6A3F-B714-40D5-A845-16C69382AFC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084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DB314A-6EC1-4778-8493-97662AF1E41C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94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jp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236892"/>
            <a:ext cx="12188825" cy="621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1588" y="6172884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420F-8C10-4C2E-B17A-2972C2BB67B8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2C2E-6854-4098-907F-37B9F649A1A4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7F8AF-C9AC-4931-A790-F408DEB9F2D4}"/>
              </a:ext>
            </a:extLst>
          </p:cNvPr>
          <p:cNvSpPr txBox="1"/>
          <p:nvPr/>
        </p:nvSpPr>
        <p:spPr>
          <a:xfrm>
            <a:off x="-1588" y="50003"/>
            <a:ext cx="12187237" cy="20017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D93F44-3EC9-45F5-A3C7-873828CE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11" y="-53583"/>
            <a:ext cx="4034277" cy="22089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3584980-421F-4814-8266-5858068D2B10}"/>
              </a:ext>
            </a:extLst>
          </p:cNvPr>
          <p:cNvSpPr/>
          <p:nvPr/>
        </p:nvSpPr>
        <p:spPr>
          <a:xfrm>
            <a:off x="6351" y="-8603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A07EEB-F5AA-4D86-B533-4D1867F3FD9D}"/>
              </a:ext>
            </a:extLst>
          </p:cNvPr>
          <p:cNvSpPr txBox="1"/>
          <p:nvPr/>
        </p:nvSpPr>
        <p:spPr>
          <a:xfrm>
            <a:off x="6422936" y="140702"/>
            <a:ext cx="4457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next generation 3D Structural Geological and Geophysical Modelling Platform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38D6CF-ECAD-40B6-B20A-ABFCE0725536}"/>
              </a:ext>
            </a:extLst>
          </p:cNvPr>
          <p:cNvSpPr/>
          <p:nvPr/>
        </p:nvSpPr>
        <p:spPr>
          <a:xfrm>
            <a:off x="6351" y="20531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04484-B680-4B17-9F59-E76AC12EB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736" y="2336639"/>
            <a:ext cx="10058400" cy="78371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80824-2AD7-4AA4-84D9-58298BE87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93736" y="3360805"/>
            <a:ext cx="10180637" cy="7842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990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DE0409-9894-4621-B676-2A83A28C1C43}"/>
              </a:ext>
            </a:extLst>
          </p:cNvPr>
          <p:cNvSpPr/>
          <p:nvPr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420F-8C10-4C2E-B17A-2972C2BB67B8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262C2E-6854-4098-907F-37B9F649A1A4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166DE-F734-40C1-97DE-2CD9E38BADE0}"/>
              </a:ext>
            </a:extLst>
          </p:cNvPr>
          <p:cNvSpPr/>
          <p:nvPr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A3BBF-7189-407E-9598-A7FF4EC41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420F-8C10-4C2E-B17A-2972C2BB67B8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262C2E-6854-4098-907F-37B9F649A1A4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484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op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2D580349-E935-4C2C-8797-1BC099D91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85" y="5201686"/>
            <a:ext cx="2252459" cy="155939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2C2E-6854-4098-907F-37B9F649A1A4}" type="slidenum">
              <a:rPr lang="en-AU" smtClean="0"/>
              <a:t>‹#›</a:t>
            </a:fld>
            <a:endParaRPr lang="en-AU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C2552C0-5CD4-458D-8DAB-F4D016153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75" y="2521116"/>
            <a:ext cx="2589390" cy="90472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6A5AB29-9545-49C9-A63E-F9320FF34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114"/>
            <a:ext cx="4956255" cy="97958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10FD459-5E77-4238-8B49-0D8806C0C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82" y="2307481"/>
            <a:ext cx="3061475" cy="89502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D6F4B15-FF5F-47FA-BDD0-ABDD3D441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64" y="3518497"/>
            <a:ext cx="1908216" cy="208244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547E00E-F2D7-4FA7-AAA9-5D1AB735F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72" y="3383578"/>
            <a:ext cx="2198172" cy="121730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F1DDC5A-34B7-404C-B567-FF5759C279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24908" r="7177" b="15893"/>
          <a:stretch/>
        </p:blipFill>
        <p:spPr>
          <a:xfrm>
            <a:off x="45559" y="2658526"/>
            <a:ext cx="3015916" cy="90472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1CA94DE-6B98-480E-9241-4F3DBBD685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4" y="3778550"/>
            <a:ext cx="3563582" cy="73431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03C0178-25F2-4166-8B84-179C3CF415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749" y="2618830"/>
            <a:ext cx="2903442" cy="105877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EBA0BFDC-49DB-4571-B521-DB37E5EEB9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24" y="4715050"/>
            <a:ext cx="2915314" cy="100407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2DC3D24-7C44-49C6-83A8-502C9F85B0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4" y="4728160"/>
            <a:ext cx="2915314" cy="95788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D73B961-38BB-47A3-B5E9-7603517531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28" y="3425843"/>
            <a:ext cx="2903442" cy="1147039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DB009E8-308B-4D94-BCE4-042F06C5BD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865" y="4749202"/>
            <a:ext cx="2903442" cy="99085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6BE7876-4F32-41CA-9640-6A1385ED10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62" y="1264711"/>
            <a:ext cx="3220598" cy="79610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32538C5-3139-44AA-9A3D-403DD9A222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24" y="1242647"/>
            <a:ext cx="2054600" cy="786912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7ECE2CA-F252-4947-9BF3-5531458CB4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72" y="5833298"/>
            <a:ext cx="3061475" cy="87478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1EB8E57-E86B-43E4-812E-FE09F7AE78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667" y="1086461"/>
            <a:ext cx="1775838" cy="177583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362EE50-A6AB-4425-AD76-BD8F9DDD75C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3298"/>
            <a:ext cx="3541769" cy="96372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23C6856-2D4F-460F-9143-CDE7937505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1" y="1187469"/>
            <a:ext cx="2523541" cy="7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3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7B06F8E-3FBF-4485-8C84-D9EB2EAABE15}"/>
              </a:ext>
            </a:extLst>
          </p:cNvPr>
          <p:cNvSpPr/>
          <p:nvPr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420F-8C10-4C2E-B17A-2972C2BB67B8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262C2E-6854-4098-907F-37B9F649A1A4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2D84B6-BCBC-43C8-B3AE-23911BBA3B36}"/>
              </a:ext>
            </a:extLst>
          </p:cNvPr>
          <p:cNvSpPr/>
          <p:nvPr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5DEF05-57B8-4E6D-B674-5A1DCAE0A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7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05839" y="240450"/>
            <a:ext cx="10058400" cy="748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420F-8C10-4C2E-B17A-2972C2BB67B8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2C2E-6854-4098-907F-37B9F649A1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555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05840" y="161184"/>
            <a:ext cx="10058400" cy="7362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420F-8C10-4C2E-B17A-2972C2BB67B8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2C2E-6854-4098-907F-37B9F649A1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9207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420F-8C10-4C2E-B17A-2972C2BB67B8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2C2E-6854-4098-907F-37B9F649A1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495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3167CB-D1F9-44D8-81D5-9CC2FD1BE036}"/>
              </a:ext>
            </a:extLst>
          </p:cNvPr>
          <p:cNvSpPr/>
          <p:nvPr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Alternative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0EE420F-8C10-4C2E-B17A-2972C2BB67B8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262C2E-6854-4098-907F-37B9F649A1A4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11FF90-08C9-412C-9359-35C28847EB7E}"/>
              </a:ext>
            </a:extLst>
          </p:cNvPr>
          <p:cNvSpPr/>
          <p:nvPr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37344C-E97A-44FF-AD16-1CA0D7395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3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420F-8C10-4C2E-B17A-2972C2BB67B8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62C2E-6854-4098-907F-37B9F649A1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731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" y="0"/>
            <a:ext cx="12192003" cy="10704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-4" y="1061933"/>
            <a:ext cx="12192001" cy="9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169934"/>
            <a:ext cx="10058400" cy="783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8" y="1346922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0EE420F-8C10-4C2E-B17A-2972C2BB67B8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fld id="{A5262C2E-6854-4098-907F-37B9F649A1A4}" type="slidenum">
              <a:rPr lang="en-AU" smtClean="0"/>
              <a:t>‹#›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0E32AF-E5AB-40D1-9654-81A77EC0DE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334" y="-157603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4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A904-C090-8008-F7AF-73E88329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736" y="2336639"/>
            <a:ext cx="10058400" cy="1600660"/>
          </a:xfrm>
        </p:spPr>
        <p:txBody>
          <a:bodyPr>
            <a:normAutofit/>
          </a:bodyPr>
          <a:lstStyle/>
          <a:p>
            <a:r>
              <a:rPr lang="en-AU" dirty="0"/>
              <a:t>Interpolation methods for 3D geological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282AD-C47C-F9B8-7428-AF7A427995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93736" y="4275208"/>
            <a:ext cx="10180637" cy="784225"/>
          </a:xfrm>
        </p:spPr>
        <p:txBody>
          <a:bodyPr/>
          <a:lstStyle/>
          <a:p>
            <a:r>
              <a:rPr lang="en-AU" dirty="0"/>
              <a:t>Lachlan Grose, Laurent </a:t>
            </a:r>
            <a:r>
              <a:rPr lang="en-AU" dirty="0" err="1"/>
              <a:t>Ailleres</a:t>
            </a:r>
            <a:r>
              <a:rPr lang="en-AU" dirty="0"/>
              <a:t>, Gautier Laurent, Fernanda Alvarado.</a:t>
            </a:r>
          </a:p>
        </p:txBody>
      </p:sp>
    </p:spTree>
    <p:extLst>
      <p:ext uri="{BB962C8B-B14F-4D97-AF65-F5344CB8AC3E}">
        <p14:creationId xmlns:p14="http://schemas.microsoft.com/office/powerpoint/2010/main" val="78927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41F2-76E6-4832-8750-42C0FD3F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smoothing to RBF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AB051B-EA1C-41DB-8BE2-227EDBC2EB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6" t="67238" r="50104"/>
          <a:stretch/>
        </p:blipFill>
        <p:spPr bwMode="auto">
          <a:xfrm>
            <a:off x="3834245" y="2047874"/>
            <a:ext cx="4886195" cy="35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4497F6-456F-4D99-AF9F-114997696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" t="67238" r="76984"/>
          <a:stretch/>
        </p:blipFill>
        <p:spPr bwMode="auto">
          <a:xfrm>
            <a:off x="249380" y="2261754"/>
            <a:ext cx="4002311" cy="311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0D447BD-1509-48D4-975A-6A2C88968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2" t="67837" r="23371" b="-599"/>
          <a:stretch/>
        </p:blipFill>
        <p:spPr bwMode="auto">
          <a:xfrm>
            <a:off x="7221543" y="2263485"/>
            <a:ext cx="5462127" cy="32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AA46833-FCD7-46D7-BA06-E8DC5F382361}"/>
              </a:ext>
            </a:extLst>
          </p:cNvPr>
          <p:cNvSpPr/>
          <p:nvPr/>
        </p:nvSpPr>
        <p:spPr>
          <a:xfrm>
            <a:off x="3345873" y="5805055"/>
            <a:ext cx="6026727" cy="564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Increasing smoothing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BB2C6-E88B-4762-9118-45BA311A586F}"/>
              </a:ext>
            </a:extLst>
          </p:cNvPr>
          <p:cNvCxnSpPr/>
          <p:nvPr/>
        </p:nvCxnSpPr>
        <p:spPr>
          <a:xfrm>
            <a:off x="8499764" y="1833994"/>
            <a:ext cx="1226127" cy="1688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C46D40-AE8F-4E85-AB6F-E8856C6689DA}"/>
              </a:ext>
            </a:extLst>
          </p:cNvPr>
          <p:cNvSpPr txBox="1"/>
          <p:nvPr/>
        </p:nvSpPr>
        <p:spPr>
          <a:xfrm>
            <a:off x="7553917" y="1266825"/>
            <a:ext cx="189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Shift location of smooth surface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E866B1-B04C-4413-8096-0B957EAAF0FF}"/>
              </a:ext>
            </a:extLst>
          </p:cNvPr>
          <p:cNvCxnSpPr>
            <a:cxnSpLocks/>
          </p:cNvCxnSpPr>
          <p:nvPr/>
        </p:nvCxnSpPr>
        <p:spPr>
          <a:xfrm flipH="1" flipV="1">
            <a:off x="9952606" y="4831773"/>
            <a:ext cx="1300750" cy="1255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79CBFB-6393-4662-8B02-C2217E30B624}"/>
              </a:ext>
            </a:extLst>
          </p:cNvPr>
          <p:cNvSpPr txBox="1"/>
          <p:nvPr/>
        </p:nvSpPr>
        <p:spPr>
          <a:xfrm>
            <a:off x="9512386" y="6149686"/>
            <a:ext cx="201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Topology of surface is better</a:t>
            </a:r>
          </a:p>
        </p:txBody>
      </p:sp>
    </p:spTree>
    <p:extLst>
      <p:ext uri="{BB962C8B-B14F-4D97-AF65-F5344CB8AC3E}">
        <p14:creationId xmlns:p14="http://schemas.microsoft.com/office/powerpoint/2010/main" val="87388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6858-303C-48CF-9CC8-77715507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Varying regularisation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C776-DB8C-47D6-99C7-BDC7FCAED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3CF54C2-422F-4E8A-A03C-6DF0C0D57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34677" r="76799" b="32561"/>
          <a:stretch/>
        </p:blipFill>
        <p:spPr bwMode="auto">
          <a:xfrm>
            <a:off x="249380" y="2261754"/>
            <a:ext cx="4002311" cy="311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53CEA5C-8EFE-4384-BEEF-110930FD4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t="35341" r="50592" b="31897"/>
          <a:stretch/>
        </p:blipFill>
        <p:spPr bwMode="auto">
          <a:xfrm>
            <a:off x="3943848" y="1967777"/>
            <a:ext cx="4886195" cy="354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0FA059C-DA69-4478-A72C-675003CD0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4" t="36505" r="23809" b="30733"/>
          <a:stretch/>
        </p:blipFill>
        <p:spPr bwMode="auto">
          <a:xfrm>
            <a:off x="7331146" y="2183388"/>
            <a:ext cx="5462127" cy="32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EA99E04-9A91-44BC-AD4C-E33AD052ADA6}"/>
              </a:ext>
            </a:extLst>
          </p:cNvPr>
          <p:cNvSpPr/>
          <p:nvPr/>
        </p:nvSpPr>
        <p:spPr>
          <a:xfrm>
            <a:off x="3455476" y="5724958"/>
            <a:ext cx="6026727" cy="564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Increasing smoothing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0FD12E-4BFB-456B-9996-A19AEB182AAC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465119" y="4852556"/>
            <a:ext cx="191116" cy="658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46BF3B-3770-437A-AD4C-C38DA74D8447}"/>
              </a:ext>
            </a:extLst>
          </p:cNvPr>
          <p:cNvSpPr txBox="1"/>
          <p:nvPr/>
        </p:nvSpPr>
        <p:spPr>
          <a:xfrm>
            <a:off x="685800" y="5511078"/>
            <a:ext cx="1940870" cy="92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Low regularisation fits data points better</a:t>
            </a:r>
          </a:p>
        </p:txBody>
      </p:sp>
    </p:spTree>
    <p:extLst>
      <p:ext uri="{BB962C8B-B14F-4D97-AF65-F5344CB8AC3E}">
        <p14:creationId xmlns:p14="http://schemas.microsoft.com/office/powerpoint/2010/main" val="3344725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A9FF-3FE7-4B4C-A18B-9C4A3C75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Comparing interpolators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9268C-B01E-4581-B0F4-0C07B4964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 hidden="1">
            <a:extLst>
              <a:ext uri="{FF2B5EF4-FFF2-40B4-BE49-F238E27FC236}">
                <a16:creationId xmlns:a16="http://schemas.microsoft.com/office/drawing/2014/main" id="{AA79FAA0-8BE3-49DA-8C56-D2675463D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0"/>
          <a:stretch/>
        </p:blipFill>
        <p:spPr bwMode="auto">
          <a:xfrm>
            <a:off x="1524000" y="1346922"/>
            <a:ext cx="9144000" cy="55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hidden="1">
            <a:extLst>
              <a:ext uri="{FF2B5EF4-FFF2-40B4-BE49-F238E27FC236}">
                <a16:creationId xmlns:a16="http://schemas.microsoft.com/office/drawing/2014/main" id="{4B639384-F233-4618-B8D1-E55A3982F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3"/>
          <a:stretch/>
        </p:blipFill>
        <p:spPr bwMode="auto">
          <a:xfrm>
            <a:off x="1554480" y="1487718"/>
            <a:ext cx="9144000" cy="537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RBF">
            <a:extLst>
              <a:ext uri="{FF2B5EF4-FFF2-40B4-BE49-F238E27FC236}">
                <a16:creationId xmlns:a16="http://schemas.microsoft.com/office/drawing/2014/main" id="{8D0386BB-9D65-49C6-9C53-6E33B5C1D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0"/>
          <a:stretch/>
        </p:blipFill>
        <p:spPr bwMode="auto">
          <a:xfrm>
            <a:off x="1523996" y="1346920"/>
            <a:ext cx="9144000" cy="551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LI value">
            <a:extLst>
              <a:ext uri="{FF2B5EF4-FFF2-40B4-BE49-F238E27FC236}">
                <a16:creationId xmlns:a16="http://schemas.microsoft.com/office/drawing/2014/main" id="{CC0430D5-C023-46D6-B757-DEEEB8F33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0"/>
          <a:stretch/>
        </p:blipFill>
        <p:spPr bwMode="auto">
          <a:xfrm>
            <a:off x="1523996" y="1346920"/>
            <a:ext cx="9144000" cy="551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FDI interface">
            <a:extLst>
              <a:ext uri="{FF2B5EF4-FFF2-40B4-BE49-F238E27FC236}">
                <a16:creationId xmlns:a16="http://schemas.microsoft.com/office/drawing/2014/main" id="{1B267B67-B5DA-41F5-A9D7-97499E518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1"/>
          <a:stretch/>
        </p:blipFill>
        <p:spPr bwMode="auto">
          <a:xfrm>
            <a:off x="1523994" y="1346919"/>
            <a:ext cx="9144000" cy="551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hidden="1">
            <a:extLst>
              <a:ext uri="{FF2B5EF4-FFF2-40B4-BE49-F238E27FC236}">
                <a16:creationId xmlns:a16="http://schemas.microsoft.com/office/drawing/2014/main" id="{2FF86E4B-8332-43A9-A9C5-994B6C0CC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0"/>
          <a:stretch/>
        </p:blipFill>
        <p:spPr bwMode="auto">
          <a:xfrm>
            <a:off x="1524000" y="1346918"/>
            <a:ext cx="9144000" cy="551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BF label">
            <a:extLst>
              <a:ext uri="{FF2B5EF4-FFF2-40B4-BE49-F238E27FC236}">
                <a16:creationId xmlns:a16="http://schemas.microsoft.com/office/drawing/2014/main" id="{7DEB6298-FBD3-4AF3-A59B-1F37C649522D}"/>
              </a:ext>
            </a:extLst>
          </p:cNvPr>
          <p:cNvSpPr txBox="1"/>
          <p:nvPr/>
        </p:nvSpPr>
        <p:spPr>
          <a:xfrm>
            <a:off x="3807896" y="1143507"/>
            <a:ext cx="533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Radial Basis function Interpolator: Interface constraints</a:t>
            </a:r>
          </a:p>
        </p:txBody>
      </p:sp>
      <p:sp>
        <p:nvSpPr>
          <p:cNvPr id="13" name="FDI label">
            <a:extLst>
              <a:ext uri="{FF2B5EF4-FFF2-40B4-BE49-F238E27FC236}">
                <a16:creationId xmlns:a16="http://schemas.microsoft.com/office/drawing/2014/main" id="{210A0FD7-9EEE-49F7-B976-1CB2668042D3}"/>
              </a:ext>
            </a:extLst>
          </p:cNvPr>
          <p:cNvSpPr txBox="1"/>
          <p:nvPr/>
        </p:nvSpPr>
        <p:spPr>
          <a:xfrm>
            <a:off x="3807896" y="1136366"/>
            <a:ext cx="494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Finite Difference Interpolator: Interface constraints</a:t>
            </a:r>
          </a:p>
        </p:txBody>
      </p:sp>
      <p:sp>
        <p:nvSpPr>
          <p:cNvPr id="14" name="PLI label">
            <a:extLst>
              <a:ext uri="{FF2B5EF4-FFF2-40B4-BE49-F238E27FC236}">
                <a16:creationId xmlns:a16="http://schemas.microsoft.com/office/drawing/2014/main" id="{7B172D2B-1ECD-4EEC-86F8-125B32A61F0F}"/>
              </a:ext>
            </a:extLst>
          </p:cNvPr>
          <p:cNvSpPr txBox="1"/>
          <p:nvPr/>
        </p:nvSpPr>
        <p:spPr>
          <a:xfrm>
            <a:off x="3807896" y="1129225"/>
            <a:ext cx="463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Piecewise Linear Interpolator: Value constraints</a:t>
            </a:r>
          </a:p>
        </p:txBody>
      </p:sp>
    </p:spTree>
    <p:extLst>
      <p:ext uri="{BB962C8B-B14F-4D97-AF65-F5344CB8AC3E}">
        <p14:creationId xmlns:p14="http://schemas.microsoft.com/office/powerpoint/2010/main" val="20113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/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E831-974C-49D7-8763-70FEDA3C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Understanding the differences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E222021-94D8-41EF-AC60-FD102AF05B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1346200"/>
          <a:ext cx="100584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394">
                  <a:extLst>
                    <a:ext uri="{9D8B030D-6E8A-4147-A177-3AD203B41FA5}">
                      <a16:colId xmlns:a16="http://schemas.microsoft.com/office/drawing/2014/main" val="1260090377"/>
                    </a:ext>
                  </a:extLst>
                </a:gridCol>
                <a:gridCol w="3561806">
                  <a:extLst>
                    <a:ext uri="{9D8B030D-6E8A-4147-A177-3AD203B41FA5}">
                      <a16:colId xmlns:a16="http://schemas.microsoft.com/office/drawing/2014/main" val="230989301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8346206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312202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Outcrop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RBF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PLI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FDI 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6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Circular blob, resulting from flipped polarity vectors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Smooth fold 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Small artefact but smoothed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36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Fold hinge with outcropping purple 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Fold 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Fold hinge with outcropping purple blob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0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Circular feature outcropping orange and 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err="1"/>
                        <a:t>Antiform</a:t>
                      </a:r>
                      <a:r>
                        <a:rPr lang="en-AU" dirty="0"/>
                        <a:t> hinge with green surfaces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Circular feature with green surfaces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99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Basin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Saddle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Saddle with part of basin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72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Slightly folded 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Smooth fold 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Slightly folded limb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37432"/>
                  </a:ext>
                </a:extLst>
              </a:tr>
            </a:tbl>
          </a:graphicData>
        </a:graphic>
      </p:graphicFrame>
      <p:pic>
        <p:nvPicPr>
          <p:cNvPr id="7" name="RBF">
            <a:extLst>
              <a:ext uri="{FF2B5EF4-FFF2-40B4-BE49-F238E27FC236}">
                <a16:creationId xmlns:a16="http://schemas.microsoft.com/office/drawing/2014/main" id="{15A01E81-A47C-4219-B90A-47DF7A744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6" t="19640" r="17206" b="21119"/>
          <a:stretch/>
        </p:blipFill>
        <p:spPr bwMode="auto">
          <a:xfrm>
            <a:off x="137887" y="4394750"/>
            <a:ext cx="3614057" cy="246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LI value">
            <a:extLst>
              <a:ext uri="{FF2B5EF4-FFF2-40B4-BE49-F238E27FC236}">
                <a16:creationId xmlns:a16="http://schemas.microsoft.com/office/drawing/2014/main" id="{A15176E4-1CED-4061-87D2-ED66818A3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3" t="22715" r="15381" b="21084"/>
          <a:stretch/>
        </p:blipFill>
        <p:spPr bwMode="auto">
          <a:xfrm>
            <a:off x="4246880" y="4521199"/>
            <a:ext cx="3759200" cy="23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FDI interface">
            <a:extLst>
              <a:ext uri="{FF2B5EF4-FFF2-40B4-BE49-F238E27FC236}">
                <a16:creationId xmlns:a16="http://schemas.microsoft.com/office/drawing/2014/main" id="{687803B8-7A57-4056-8431-30323F33B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9641" r="14661" b="21119"/>
          <a:stretch/>
        </p:blipFill>
        <p:spPr bwMode="auto">
          <a:xfrm>
            <a:off x="8440057" y="4365172"/>
            <a:ext cx="3759200" cy="246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5F04E37-364D-4B4A-8F85-A772906DE33F}"/>
              </a:ext>
            </a:extLst>
          </p:cNvPr>
          <p:cNvSpPr/>
          <p:nvPr/>
        </p:nvSpPr>
        <p:spPr>
          <a:xfrm>
            <a:off x="1881414" y="5882821"/>
            <a:ext cx="638629" cy="59508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9A0A0-3BD0-47EC-9F0A-E497B0FCBC9C}"/>
              </a:ext>
            </a:extLst>
          </p:cNvPr>
          <p:cNvSpPr/>
          <p:nvPr/>
        </p:nvSpPr>
        <p:spPr>
          <a:xfrm>
            <a:off x="1242785" y="5206092"/>
            <a:ext cx="638630" cy="59508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79C80A-141C-44F8-8BC3-C24F31736AB9}"/>
              </a:ext>
            </a:extLst>
          </p:cNvPr>
          <p:cNvSpPr/>
          <p:nvPr/>
        </p:nvSpPr>
        <p:spPr>
          <a:xfrm>
            <a:off x="2634705" y="5392056"/>
            <a:ext cx="638629" cy="595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E171A78-F2C1-448B-A37A-2D819BEF8130}"/>
              </a:ext>
            </a:extLst>
          </p:cNvPr>
          <p:cNvSpPr/>
          <p:nvPr/>
        </p:nvSpPr>
        <p:spPr>
          <a:xfrm>
            <a:off x="2097315" y="4745263"/>
            <a:ext cx="638629" cy="595086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D0477F-5449-499F-A5EA-EF8575EB4D91}"/>
              </a:ext>
            </a:extLst>
          </p:cNvPr>
          <p:cNvSpPr/>
          <p:nvPr/>
        </p:nvSpPr>
        <p:spPr>
          <a:xfrm rot="18951109">
            <a:off x="709110" y="4753731"/>
            <a:ext cx="651687" cy="2296616"/>
          </a:xfrm>
          <a:prstGeom prst="ellipse">
            <a:avLst/>
          </a:prstGeom>
          <a:noFill/>
          <a:ln w="38100">
            <a:solidFill>
              <a:srgbClr val="E71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C6D3E2-4FF4-4FDB-93D2-67E1ABA8470A}"/>
              </a:ext>
            </a:extLst>
          </p:cNvPr>
          <p:cNvSpPr/>
          <p:nvPr/>
        </p:nvSpPr>
        <p:spPr>
          <a:xfrm>
            <a:off x="6066003" y="5882821"/>
            <a:ext cx="638629" cy="59508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7243E7E-1014-456B-9638-195D2AC64CDF}"/>
              </a:ext>
            </a:extLst>
          </p:cNvPr>
          <p:cNvSpPr/>
          <p:nvPr/>
        </p:nvSpPr>
        <p:spPr>
          <a:xfrm>
            <a:off x="5427374" y="5206092"/>
            <a:ext cx="638630" cy="59508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2575AD-3C5D-4060-87DC-D7676C7A9331}"/>
              </a:ext>
            </a:extLst>
          </p:cNvPr>
          <p:cNvSpPr/>
          <p:nvPr/>
        </p:nvSpPr>
        <p:spPr>
          <a:xfrm>
            <a:off x="6129504" y="4592863"/>
            <a:ext cx="638629" cy="595086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B8F34D-9550-4FFF-8DC4-46B203E27428}"/>
              </a:ext>
            </a:extLst>
          </p:cNvPr>
          <p:cNvSpPr/>
          <p:nvPr/>
        </p:nvSpPr>
        <p:spPr>
          <a:xfrm>
            <a:off x="6819294" y="5392056"/>
            <a:ext cx="638629" cy="595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3E0EB7E-FE76-4918-A683-C3B3205FB0E1}"/>
              </a:ext>
            </a:extLst>
          </p:cNvPr>
          <p:cNvSpPr/>
          <p:nvPr/>
        </p:nvSpPr>
        <p:spPr>
          <a:xfrm rot="18951109">
            <a:off x="4893699" y="4753731"/>
            <a:ext cx="651687" cy="2296616"/>
          </a:xfrm>
          <a:prstGeom prst="ellipse">
            <a:avLst/>
          </a:prstGeom>
          <a:noFill/>
          <a:ln w="38100">
            <a:solidFill>
              <a:srgbClr val="E71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D453B28-3DA7-4BE1-92EF-BA8DD1DD55C4}"/>
              </a:ext>
            </a:extLst>
          </p:cNvPr>
          <p:cNvSpPr/>
          <p:nvPr/>
        </p:nvSpPr>
        <p:spPr>
          <a:xfrm>
            <a:off x="10247085" y="5787869"/>
            <a:ext cx="638629" cy="595086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F01743-B6E4-4B66-B280-157D8D7B2E86}"/>
              </a:ext>
            </a:extLst>
          </p:cNvPr>
          <p:cNvSpPr/>
          <p:nvPr/>
        </p:nvSpPr>
        <p:spPr>
          <a:xfrm>
            <a:off x="9608456" y="5111140"/>
            <a:ext cx="638630" cy="59508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CB3BDC4-1D14-4BDA-9B32-5438062B59D5}"/>
              </a:ext>
            </a:extLst>
          </p:cNvPr>
          <p:cNvSpPr/>
          <p:nvPr/>
        </p:nvSpPr>
        <p:spPr>
          <a:xfrm>
            <a:off x="10310586" y="4497911"/>
            <a:ext cx="638629" cy="595086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86F4E7-A0E2-43C4-AE03-613FB9B2FF7C}"/>
              </a:ext>
            </a:extLst>
          </p:cNvPr>
          <p:cNvSpPr/>
          <p:nvPr/>
        </p:nvSpPr>
        <p:spPr>
          <a:xfrm>
            <a:off x="11000376" y="5297104"/>
            <a:ext cx="638629" cy="595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B4FB0-7D2A-41A3-9AED-1B734D8A8937}"/>
              </a:ext>
            </a:extLst>
          </p:cNvPr>
          <p:cNvSpPr/>
          <p:nvPr/>
        </p:nvSpPr>
        <p:spPr>
          <a:xfrm rot="18951109">
            <a:off x="9074781" y="4658779"/>
            <a:ext cx="651687" cy="2296616"/>
          </a:xfrm>
          <a:prstGeom prst="ellipse">
            <a:avLst/>
          </a:prstGeom>
          <a:noFill/>
          <a:ln w="38100">
            <a:solidFill>
              <a:srgbClr val="E71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1D9A07B-BD79-457C-AC31-9EF0264F40AE}"/>
              </a:ext>
            </a:extLst>
          </p:cNvPr>
          <p:cNvSpPr/>
          <p:nvPr/>
        </p:nvSpPr>
        <p:spPr>
          <a:xfrm>
            <a:off x="1242784" y="1937119"/>
            <a:ext cx="638630" cy="16083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82BC3F2-A54C-4594-B5C8-ACD67A35AE68}"/>
              </a:ext>
            </a:extLst>
          </p:cNvPr>
          <p:cNvSpPr/>
          <p:nvPr/>
        </p:nvSpPr>
        <p:spPr>
          <a:xfrm>
            <a:off x="1242784" y="2636439"/>
            <a:ext cx="638630" cy="16083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1529127-EAC2-4712-BE19-229E94E7A454}"/>
              </a:ext>
            </a:extLst>
          </p:cNvPr>
          <p:cNvSpPr/>
          <p:nvPr/>
        </p:nvSpPr>
        <p:spPr>
          <a:xfrm>
            <a:off x="1242784" y="3312575"/>
            <a:ext cx="638630" cy="160839"/>
          </a:xfrm>
          <a:prstGeom prst="ellipse">
            <a:avLst/>
          </a:prstGeom>
          <a:noFill/>
          <a:ln w="381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79E31C-7D84-4C5A-89A6-AA748FE3CAE3}"/>
              </a:ext>
            </a:extLst>
          </p:cNvPr>
          <p:cNvSpPr/>
          <p:nvPr/>
        </p:nvSpPr>
        <p:spPr>
          <a:xfrm>
            <a:off x="1242784" y="3714350"/>
            <a:ext cx="638630" cy="1608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654E71-EABE-44DA-900B-F8383DA07FCC}"/>
              </a:ext>
            </a:extLst>
          </p:cNvPr>
          <p:cNvSpPr/>
          <p:nvPr/>
        </p:nvSpPr>
        <p:spPr>
          <a:xfrm>
            <a:off x="1242784" y="4141096"/>
            <a:ext cx="638630" cy="152342"/>
          </a:xfrm>
          <a:prstGeom prst="ellipse">
            <a:avLst/>
          </a:prstGeom>
          <a:noFill/>
          <a:ln w="38100">
            <a:solidFill>
              <a:srgbClr val="E71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918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6F3B8-923F-4946-9EAC-8FEDA42D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unconformities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BB57C5D-CFA3-402B-A205-F5F7F7015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23" y="2077600"/>
            <a:ext cx="5925260" cy="4239310"/>
          </a:xfrm>
        </p:spPr>
      </p:pic>
    </p:spTree>
    <p:extLst>
      <p:ext uri="{BB962C8B-B14F-4D97-AF65-F5344CB8AC3E}">
        <p14:creationId xmlns:p14="http://schemas.microsoft.com/office/powerpoint/2010/main" val="238881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A3DC2CC-C198-45CE-A104-D3DDCC7CE85F}"/>
              </a:ext>
            </a:extLst>
          </p:cNvPr>
          <p:cNvSpPr/>
          <p:nvPr/>
        </p:nvSpPr>
        <p:spPr>
          <a:xfrm>
            <a:off x="1046858" y="1952094"/>
            <a:ext cx="2776919" cy="23484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0DAA2F-61C8-4CEC-9E10-BA5AF17FC106}"/>
              </a:ext>
            </a:extLst>
          </p:cNvPr>
          <p:cNvSpPr/>
          <p:nvPr/>
        </p:nvSpPr>
        <p:spPr>
          <a:xfrm>
            <a:off x="1053096" y="4539726"/>
            <a:ext cx="3409950" cy="280849"/>
          </a:xfrm>
          <a:prstGeom prst="roundRect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E5F4687-1E4A-4A19-A342-8D7419BED555}"/>
              </a:ext>
            </a:extLst>
          </p:cNvPr>
          <p:cNvSpPr/>
          <p:nvPr/>
        </p:nvSpPr>
        <p:spPr>
          <a:xfrm>
            <a:off x="1046858" y="3200399"/>
            <a:ext cx="2100202" cy="32586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EC154F-C68C-4BF5-B86D-DA9E29C10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78" y="1376245"/>
            <a:ext cx="10058400" cy="4023360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AU" sz="2800" dirty="0">
                <a:solidFill>
                  <a:schemeClr val="accent1"/>
                </a:solidFill>
              </a:rPr>
              <a:t>Three coordinates – three scalar fields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>
                <a:solidFill>
                  <a:schemeClr val="tx1"/>
                </a:solidFill>
              </a:rPr>
              <a:t>Major structural feature </a:t>
            </a:r>
          </a:p>
          <a:p>
            <a:pPr marL="749808" lvl="1" indent="-457200"/>
            <a:r>
              <a:rPr lang="en-AU" dirty="0"/>
              <a:t>fault surface</a:t>
            </a:r>
          </a:p>
          <a:p>
            <a:pPr marL="749808" lvl="1" indent="-457200"/>
            <a:r>
              <a:rPr lang="en-AU" dirty="0"/>
              <a:t>fold axial surface</a:t>
            </a:r>
          </a:p>
          <a:p>
            <a:pPr marL="749808" lvl="1" indent="-457200"/>
            <a:r>
              <a:rPr lang="en-AU" dirty="0"/>
              <a:t>intrusion major axis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>
                <a:solidFill>
                  <a:schemeClr val="tx1"/>
                </a:solidFill>
              </a:rPr>
              <a:t>Structural direction  </a:t>
            </a:r>
          </a:p>
          <a:p>
            <a:pPr marL="749808" lvl="1" indent="-457200"/>
            <a:r>
              <a:rPr lang="en-AU" dirty="0"/>
              <a:t>fault slip direction</a:t>
            </a:r>
          </a:p>
          <a:p>
            <a:pPr marL="749808" lvl="1" indent="-457200"/>
            <a:r>
              <a:rPr lang="en-AU" dirty="0"/>
              <a:t>fold axis</a:t>
            </a:r>
          </a:p>
          <a:p>
            <a:pPr marL="749808" lvl="1" indent="-457200"/>
            <a:r>
              <a:rPr lang="en-AU" dirty="0"/>
              <a:t>intrusion flow direction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Additional direction (if required)</a:t>
            </a:r>
          </a:p>
          <a:p>
            <a:pPr marL="749808" lvl="1" indent="-457200"/>
            <a:r>
              <a:rPr lang="en-AU" dirty="0"/>
              <a:t>Fault , e.g. fault extent</a:t>
            </a:r>
          </a:p>
          <a:p>
            <a:pPr marL="0" indent="0">
              <a:buNone/>
            </a:pPr>
            <a:endParaRPr lang="en-AU" i="1" dirty="0"/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E798B4-017F-43E8-B32A-8B51BAAE116A}"/>
              </a:ext>
            </a:extLst>
          </p:cNvPr>
          <p:cNvGrpSpPr/>
          <p:nvPr/>
        </p:nvGrpSpPr>
        <p:grpSpPr>
          <a:xfrm>
            <a:off x="6891683" y="955249"/>
            <a:ext cx="4306518" cy="3650054"/>
            <a:chOff x="5992769" y="436482"/>
            <a:chExt cx="4306518" cy="365005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1716F9-3615-4350-A1C8-7B596191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4886" y="1105789"/>
              <a:ext cx="3710197" cy="2841986"/>
            </a:xfrm>
            <a:prstGeom prst="rect">
              <a:avLst/>
            </a:prstGeom>
          </p:spPr>
        </p:pic>
        <p:sp>
          <p:nvSpPr>
            <p:cNvPr id="27" name="Down Arrow 7">
              <a:extLst>
                <a:ext uri="{FF2B5EF4-FFF2-40B4-BE49-F238E27FC236}">
                  <a16:creationId xmlns:a16="http://schemas.microsoft.com/office/drawing/2014/main" id="{99F6F904-9EDA-4330-889E-706DB1913D84}"/>
                </a:ext>
              </a:extLst>
            </p:cNvPr>
            <p:cNvSpPr/>
            <p:nvPr/>
          </p:nvSpPr>
          <p:spPr>
            <a:xfrm rot="5775940">
              <a:off x="9680294" y="2485674"/>
              <a:ext cx="573751" cy="664234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Down Arrow 9">
              <a:extLst>
                <a:ext uri="{FF2B5EF4-FFF2-40B4-BE49-F238E27FC236}">
                  <a16:creationId xmlns:a16="http://schemas.microsoft.com/office/drawing/2014/main" id="{7166D30E-2981-4596-93F0-23AA7CF38399}"/>
                </a:ext>
              </a:extLst>
            </p:cNvPr>
            <p:cNvSpPr/>
            <p:nvPr/>
          </p:nvSpPr>
          <p:spPr>
            <a:xfrm rot="16575940">
              <a:off x="6038010" y="2465147"/>
              <a:ext cx="573751" cy="664234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Down Arrow 10">
              <a:extLst>
                <a:ext uri="{FF2B5EF4-FFF2-40B4-BE49-F238E27FC236}">
                  <a16:creationId xmlns:a16="http://schemas.microsoft.com/office/drawing/2014/main" id="{D37DB0B5-2B23-433B-9ADC-1A4AE07D3793}"/>
                </a:ext>
              </a:extLst>
            </p:cNvPr>
            <p:cNvSpPr/>
            <p:nvPr/>
          </p:nvSpPr>
          <p:spPr>
            <a:xfrm rot="375940">
              <a:off x="7747541" y="3499939"/>
              <a:ext cx="465826" cy="586597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Down Arrow 12">
              <a:extLst>
                <a:ext uri="{FF2B5EF4-FFF2-40B4-BE49-F238E27FC236}">
                  <a16:creationId xmlns:a16="http://schemas.microsoft.com/office/drawing/2014/main" id="{1679D4F3-51C5-4A11-8E0E-5A41FB39788C}"/>
                </a:ext>
              </a:extLst>
            </p:cNvPr>
            <p:cNvSpPr/>
            <p:nvPr/>
          </p:nvSpPr>
          <p:spPr>
            <a:xfrm rot="11175940">
              <a:off x="7747541" y="436482"/>
              <a:ext cx="465826" cy="586597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72DDC65B-92EC-43CA-B73B-7F2D2DE124F2}"/>
                </a:ext>
              </a:extLst>
            </p:cNvPr>
            <p:cNvSpPr/>
            <p:nvPr/>
          </p:nvSpPr>
          <p:spPr>
            <a:xfrm>
              <a:off x="7907234" y="1497840"/>
              <a:ext cx="258658" cy="2480466"/>
            </a:xfrm>
            <a:custGeom>
              <a:avLst/>
              <a:gdLst>
                <a:gd name="connsiteX0" fmla="*/ 387626 w 387626"/>
                <a:gd name="connsiteY0" fmla="*/ 0 h 3717235"/>
                <a:gd name="connsiteX1" fmla="*/ 208722 w 387626"/>
                <a:gd name="connsiteY1" fmla="*/ 1331844 h 3717235"/>
                <a:gd name="connsiteX2" fmla="*/ 69574 w 387626"/>
                <a:gd name="connsiteY2" fmla="*/ 2832652 h 3717235"/>
                <a:gd name="connsiteX3" fmla="*/ 0 w 387626"/>
                <a:gd name="connsiteY3" fmla="*/ 3717235 h 3717235"/>
                <a:gd name="connsiteX4" fmla="*/ 0 w 387626"/>
                <a:gd name="connsiteY4" fmla="*/ 3717235 h 37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626" h="3717235">
                  <a:moveTo>
                    <a:pt x="387626" y="0"/>
                  </a:moveTo>
                  <a:cubicBezTo>
                    <a:pt x="324678" y="429867"/>
                    <a:pt x="261731" y="859735"/>
                    <a:pt x="208722" y="1331844"/>
                  </a:cubicBezTo>
                  <a:cubicBezTo>
                    <a:pt x="155713" y="1803953"/>
                    <a:pt x="104361" y="2435087"/>
                    <a:pt x="69574" y="2832652"/>
                  </a:cubicBezTo>
                  <a:cubicBezTo>
                    <a:pt x="34787" y="3230217"/>
                    <a:pt x="0" y="3717235"/>
                    <a:pt x="0" y="3717235"/>
                  </a:cubicBezTo>
                  <a:lnTo>
                    <a:pt x="0" y="371723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1CD39EB-9C6E-48C8-95F5-8093CE6010DE}"/>
                </a:ext>
              </a:extLst>
            </p:cNvPr>
            <p:cNvGrpSpPr/>
            <p:nvPr/>
          </p:nvGrpSpPr>
          <p:grpSpPr>
            <a:xfrm>
              <a:off x="7747541" y="1511330"/>
              <a:ext cx="772378" cy="1174382"/>
              <a:chOff x="3733105" y="1600487"/>
              <a:chExt cx="1157487" cy="1759934"/>
            </a:xfrm>
          </p:grpSpPr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313EBC29-7550-4805-81D7-3C56AD2C4C25}"/>
                  </a:ext>
                </a:extLst>
              </p:cNvPr>
              <p:cNvSpPr/>
              <p:nvPr/>
            </p:nvSpPr>
            <p:spPr>
              <a:xfrm>
                <a:off x="4679362" y="1600487"/>
                <a:ext cx="211230" cy="1759933"/>
              </a:xfrm>
              <a:custGeom>
                <a:avLst/>
                <a:gdLst>
                  <a:gd name="connsiteX0" fmla="*/ 387626 w 387626"/>
                  <a:gd name="connsiteY0" fmla="*/ 0 h 3717235"/>
                  <a:gd name="connsiteX1" fmla="*/ 208722 w 387626"/>
                  <a:gd name="connsiteY1" fmla="*/ 1331844 h 3717235"/>
                  <a:gd name="connsiteX2" fmla="*/ 69574 w 387626"/>
                  <a:gd name="connsiteY2" fmla="*/ 2832652 h 3717235"/>
                  <a:gd name="connsiteX3" fmla="*/ 0 w 387626"/>
                  <a:gd name="connsiteY3" fmla="*/ 3717235 h 3717235"/>
                  <a:gd name="connsiteX4" fmla="*/ 0 w 387626"/>
                  <a:gd name="connsiteY4" fmla="*/ 3717235 h 371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626" h="3717235">
                    <a:moveTo>
                      <a:pt x="387626" y="0"/>
                    </a:moveTo>
                    <a:cubicBezTo>
                      <a:pt x="324678" y="429867"/>
                      <a:pt x="261731" y="859735"/>
                      <a:pt x="208722" y="1331844"/>
                    </a:cubicBezTo>
                    <a:cubicBezTo>
                      <a:pt x="155713" y="1803953"/>
                      <a:pt x="104361" y="2435087"/>
                      <a:pt x="69574" y="2832652"/>
                    </a:cubicBezTo>
                    <a:cubicBezTo>
                      <a:pt x="34787" y="3230217"/>
                      <a:pt x="0" y="3717235"/>
                      <a:pt x="0" y="3717235"/>
                    </a:cubicBezTo>
                    <a:lnTo>
                      <a:pt x="0" y="3717235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>
                <a:extLst>
                  <a:ext uri="{FF2B5EF4-FFF2-40B4-BE49-F238E27FC236}">
                    <a16:creationId xmlns:a16="http://schemas.microsoft.com/office/drawing/2014/main" id="{77A98686-019B-4C1F-BC9E-9357EE08207C}"/>
                  </a:ext>
                </a:extLst>
              </p:cNvPr>
              <p:cNvSpPr/>
              <p:nvPr/>
            </p:nvSpPr>
            <p:spPr>
              <a:xfrm>
                <a:off x="3733105" y="1600488"/>
                <a:ext cx="129229" cy="1759933"/>
              </a:xfrm>
              <a:custGeom>
                <a:avLst/>
                <a:gdLst>
                  <a:gd name="connsiteX0" fmla="*/ 387626 w 387626"/>
                  <a:gd name="connsiteY0" fmla="*/ 0 h 3717235"/>
                  <a:gd name="connsiteX1" fmla="*/ 208722 w 387626"/>
                  <a:gd name="connsiteY1" fmla="*/ 1331844 h 3717235"/>
                  <a:gd name="connsiteX2" fmla="*/ 69574 w 387626"/>
                  <a:gd name="connsiteY2" fmla="*/ 2832652 h 3717235"/>
                  <a:gd name="connsiteX3" fmla="*/ 0 w 387626"/>
                  <a:gd name="connsiteY3" fmla="*/ 3717235 h 3717235"/>
                  <a:gd name="connsiteX4" fmla="*/ 0 w 387626"/>
                  <a:gd name="connsiteY4" fmla="*/ 3717235 h 371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626" h="3717235">
                    <a:moveTo>
                      <a:pt x="387626" y="0"/>
                    </a:moveTo>
                    <a:cubicBezTo>
                      <a:pt x="324678" y="429867"/>
                      <a:pt x="261731" y="859735"/>
                      <a:pt x="208722" y="1331844"/>
                    </a:cubicBezTo>
                    <a:cubicBezTo>
                      <a:pt x="155713" y="1803953"/>
                      <a:pt x="104361" y="2435087"/>
                      <a:pt x="69574" y="2832652"/>
                    </a:cubicBezTo>
                    <a:cubicBezTo>
                      <a:pt x="34787" y="3230217"/>
                      <a:pt x="0" y="3717235"/>
                      <a:pt x="0" y="3717235"/>
                    </a:cubicBezTo>
                    <a:lnTo>
                      <a:pt x="0" y="3717235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9F456C-E625-470A-9388-020C68037E8C}"/>
                </a:ext>
              </a:extLst>
            </p:cNvPr>
            <p:cNvGrpSpPr/>
            <p:nvPr/>
          </p:nvGrpSpPr>
          <p:grpSpPr>
            <a:xfrm>
              <a:off x="7767374" y="2768474"/>
              <a:ext cx="432769" cy="426324"/>
              <a:chOff x="6233230" y="2488902"/>
              <a:chExt cx="432769" cy="42632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6D56233-CCC1-44B5-92CA-379E9F02FCD0}"/>
                  </a:ext>
                </a:extLst>
              </p:cNvPr>
              <p:cNvSpPr/>
              <p:nvPr/>
            </p:nvSpPr>
            <p:spPr>
              <a:xfrm>
                <a:off x="6233230" y="2488902"/>
                <a:ext cx="432769" cy="426324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B6E6E2D-63F3-4E63-9AF4-CE2791F3D679}"/>
                  </a:ext>
                </a:extLst>
              </p:cNvPr>
              <p:cNvSpPr/>
              <p:nvPr/>
            </p:nvSpPr>
            <p:spPr>
              <a:xfrm flipV="1">
                <a:off x="6359070" y="2605448"/>
                <a:ext cx="181088" cy="1783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AA6CEE-94FC-4C00-AD77-3D50DBF42B0E}"/>
              </a:ext>
            </a:extLst>
          </p:cNvPr>
          <p:cNvGrpSpPr/>
          <p:nvPr/>
        </p:nvGrpSpPr>
        <p:grpSpPr>
          <a:xfrm>
            <a:off x="7376785" y="4549304"/>
            <a:ext cx="3390133" cy="2170644"/>
            <a:chOff x="7917393" y="3698885"/>
            <a:chExt cx="3390133" cy="2170644"/>
          </a:xfrm>
        </p:grpSpPr>
        <p:pic>
          <p:nvPicPr>
            <p:cNvPr id="48" name="Picture 4" descr="Normal fault | geology | Britannica">
              <a:extLst>
                <a:ext uri="{FF2B5EF4-FFF2-40B4-BE49-F238E27FC236}">
                  <a16:creationId xmlns:a16="http://schemas.microsoft.com/office/drawing/2014/main" id="{E0234497-B96F-4527-B631-C6BFAC71F1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88" t="92104" r="388" b="-2265"/>
            <a:stretch/>
          </p:blipFill>
          <p:spPr bwMode="auto">
            <a:xfrm>
              <a:off x="7917393" y="5328110"/>
              <a:ext cx="3376041" cy="54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400F06-5FCF-460A-84BB-B9D5726BED24}"/>
                </a:ext>
              </a:extLst>
            </p:cNvPr>
            <p:cNvGrpSpPr/>
            <p:nvPr/>
          </p:nvGrpSpPr>
          <p:grpSpPr>
            <a:xfrm>
              <a:off x="7931485" y="3698885"/>
              <a:ext cx="3376041" cy="1843024"/>
              <a:chOff x="6543927" y="3699764"/>
              <a:chExt cx="3376041" cy="1843024"/>
            </a:xfrm>
          </p:grpSpPr>
          <p:pic>
            <p:nvPicPr>
              <p:cNvPr id="39" name="Picture 4" descr="Normal fault | geology | Britannica">
                <a:extLst>
                  <a:ext uri="{FF2B5EF4-FFF2-40B4-BE49-F238E27FC236}">
                    <a16:creationId xmlns:a16="http://schemas.microsoft.com/office/drawing/2014/main" id="{A74944D2-96CC-455A-AC2C-0CF7739F6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67195"/>
              <a:stretch/>
            </p:blipFill>
            <p:spPr bwMode="auto">
              <a:xfrm>
                <a:off x="6543927" y="3794845"/>
                <a:ext cx="3376041" cy="1747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D650CEE-38C6-48B4-90B1-6611E25BB8B8}"/>
                  </a:ext>
                </a:extLst>
              </p:cNvPr>
              <p:cNvSpPr/>
              <p:nvPr/>
            </p:nvSpPr>
            <p:spPr>
              <a:xfrm>
                <a:off x="7255083" y="3699764"/>
                <a:ext cx="1345387" cy="1194502"/>
              </a:xfrm>
              <a:custGeom>
                <a:avLst/>
                <a:gdLst>
                  <a:gd name="connsiteX0" fmla="*/ 0 w 1562100"/>
                  <a:gd name="connsiteY0" fmla="*/ 819150 h 1314450"/>
                  <a:gd name="connsiteX1" fmla="*/ 257175 w 1562100"/>
                  <a:gd name="connsiteY1" fmla="*/ 1314450 h 1314450"/>
                  <a:gd name="connsiteX2" fmla="*/ 1562100 w 1562100"/>
                  <a:gd name="connsiteY2" fmla="*/ 415925 h 1314450"/>
                  <a:gd name="connsiteX3" fmla="*/ 1308100 w 1562100"/>
                  <a:gd name="connsiteY3" fmla="*/ 0 h 1314450"/>
                  <a:gd name="connsiteX4" fmla="*/ 0 w 1562100"/>
                  <a:gd name="connsiteY4" fmla="*/ 819150 h 1314450"/>
                  <a:gd name="connsiteX0" fmla="*/ 0 w 1346200"/>
                  <a:gd name="connsiteY0" fmla="*/ 819150 h 1314450"/>
                  <a:gd name="connsiteX1" fmla="*/ 257175 w 1346200"/>
                  <a:gd name="connsiteY1" fmla="*/ 1314450 h 1314450"/>
                  <a:gd name="connsiteX2" fmla="*/ 1346200 w 1346200"/>
                  <a:gd name="connsiteY2" fmla="*/ 561975 h 1314450"/>
                  <a:gd name="connsiteX3" fmla="*/ 1308100 w 1346200"/>
                  <a:gd name="connsiteY3" fmla="*/ 0 h 1314450"/>
                  <a:gd name="connsiteX4" fmla="*/ 0 w 1346200"/>
                  <a:gd name="connsiteY4" fmla="*/ 819150 h 1314450"/>
                  <a:gd name="connsiteX0" fmla="*/ 0 w 1346200"/>
                  <a:gd name="connsiteY0" fmla="*/ 701675 h 1196975"/>
                  <a:gd name="connsiteX1" fmla="*/ 257175 w 1346200"/>
                  <a:gd name="connsiteY1" fmla="*/ 1196975 h 1196975"/>
                  <a:gd name="connsiteX2" fmla="*/ 1346200 w 1346200"/>
                  <a:gd name="connsiteY2" fmla="*/ 444500 h 1196975"/>
                  <a:gd name="connsiteX3" fmla="*/ 1127125 w 1346200"/>
                  <a:gd name="connsiteY3" fmla="*/ 0 h 1196975"/>
                  <a:gd name="connsiteX4" fmla="*/ 0 w 1346200"/>
                  <a:gd name="connsiteY4" fmla="*/ 701675 h 1196975"/>
                  <a:gd name="connsiteX0" fmla="*/ 0 w 1346200"/>
                  <a:gd name="connsiteY0" fmla="*/ 701675 h 1203325"/>
                  <a:gd name="connsiteX1" fmla="*/ 247650 w 1346200"/>
                  <a:gd name="connsiteY1" fmla="*/ 1203325 h 1203325"/>
                  <a:gd name="connsiteX2" fmla="*/ 1346200 w 1346200"/>
                  <a:gd name="connsiteY2" fmla="*/ 444500 h 1203325"/>
                  <a:gd name="connsiteX3" fmla="*/ 1127125 w 1346200"/>
                  <a:gd name="connsiteY3" fmla="*/ 0 h 1203325"/>
                  <a:gd name="connsiteX4" fmla="*/ 0 w 1346200"/>
                  <a:gd name="connsiteY4" fmla="*/ 701675 h 1203325"/>
                  <a:gd name="connsiteX0" fmla="*/ 0 w 1346200"/>
                  <a:gd name="connsiteY0" fmla="*/ 701675 h 1206500"/>
                  <a:gd name="connsiteX1" fmla="*/ 244475 w 1346200"/>
                  <a:gd name="connsiteY1" fmla="*/ 1206500 h 1206500"/>
                  <a:gd name="connsiteX2" fmla="*/ 1346200 w 1346200"/>
                  <a:gd name="connsiteY2" fmla="*/ 444500 h 1206500"/>
                  <a:gd name="connsiteX3" fmla="*/ 1127125 w 1346200"/>
                  <a:gd name="connsiteY3" fmla="*/ 0 h 1206500"/>
                  <a:gd name="connsiteX4" fmla="*/ 0 w 1346200"/>
                  <a:gd name="connsiteY4" fmla="*/ 701675 h 1206500"/>
                  <a:gd name="connsiteX0" fmla="*/ 0 w 1358900"/>
                  <a:gd name="connsiteY0" fmla="*/ 717550 h 1206500"/>
                  <a:gd name="connsiteX1" fmla="*/ 257175 w 1358900"/>
                  <a:gd name="connsiteY1" fmla="*/ 1206500 h 1206500"/>
                  <a:gd name="connsiteX2" fmla="*/ 1358900 w 1358900"/>
                  <a:gd name="connsiteY2" fmla="*/ 444500 h 1206500"/>
                  <a:gd name="connsiteX3" fmla="*/ 1139825 w 1358900"/>
                  <a:gd name="connsiteY3" fmla="*/ 0 h 1206500"/>
                  <a:gd name="connsiteX4" fmla="*/ 0 w 1358900"/>
                  <a:gd name="connsiteY4" fmla="*/ 71755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8900" h="1206500">
                    <a:moveTo>
                      <a:pt x="0" y="717550"/>
                    </a:moveTo>
                    <a:lnTo>
                      <a:pt x="257175" y="1206500"/>
                    </a:lnTo>
                    <a:lnTo>
                      <a:pt x="1358900" y="444500"/>
                    </a:lnTo>
                    <a:lnTo>
                      <a:pt x="1139825" y="0"/>
                    </a:lnTo>
                    <a:lnTo>
                      <a:pt x="0" y="717550"/>
                    </a:lnTo>
                    <a:close/>
                  </a:path>
                </a:pathLst>
              </a:custGeom>
              <a:solidFill>
                <a:srgbClr val="FF0000">
                  <a:alpha val="36863"/>
                </a:srgbClr>
              </a:solidFill>
              <a:ln>
                <a:solidFill>
                  <a:srgbClr val="FF0000">
                    <a:alpha val="12941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6C1B4FD-9D70-448D-8207-10F26424DBE4}"/>
                  </a:ext>
                </a:extLst>
              </p:cNvPr>
              <p:cNvGrpSpPr/>
              <p:nvPr/>
            </p:nvGrpSpPr>
            <p:grpSpPr>
              <a:xfrm>
                <a:off x="7578320" y="3931092"/>
                <a:ext cx="729069" cy="621237"/>
                <a:chOff x="7505700" y="4742805"/>
                <a:chExt cx="736392" cy="627477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E3A60E3-0C7D-445B-BC2D-F4E8D853EF83}"/>
                    </a:ext>
                  </a:extLst>
                </p:cNvPr>
                <p:cNvCxnSpPr/>
                <p:nvPr/>
              </p:nvCxnSpPr>
              <p:spPr>
                <a:xfrm>
                  <a:off x="7505700" y="5112403"/>
                  <a:ext cx="152400" cy="257879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3BA815B4-9411-4F7D-8E52-42698924BE88}"/>
                    </a:ext>
                  </a:extLst>
                </p:cNvPr>
                <p:cNvCxnSpPr/>
                <p:nvPr/>
              </p:nvCxnSpPr>
              <p:spPr>
                <a:xfrm>
                  <a:off x="7817014" y="4894001"/>
                  <a:ext cx="152400" cy="257879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B90CBBD8-5248-47E8-88B4-541B1EE43064}"/>
                    </a:ext>
                  </a:extLst>
                </p:cNvPr>
                <p:cNvCxnSpPr/>
                <p:nvPr/>
              </p:nvCxnSpPr>
              <p:spPr>
                <a:xfrm>
                  <a:off x="8089692" y="4742805"/>
                  <a:ext cx="152400" cy="257879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749A740-D14F-40DF-A933-508A84882B43}"/>
                  </a:ext>
                </a:extLst>
              </p:cNvPr>
              <p:cNvGrpSpPr/>
              <p:nvPr/>
            </p:nvGrpSpPr>
            <p:grpSpPr>
              <a:xfrm>
                <a:off x="7512308" y="4198561"/>
                <a:ext cx="883633" cy="592504"/>
                <a:chOff x="7439025" y="5012960"/>
                <a:chExt cx="892508" cy="598455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3D3A3317-B690-4992-A191-E27070BF8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39025" y="5451006"/>
                  <a:ext cx="241841" cy="160409"/>
                </a:xfrm>
                <a:prstGeom prst="straightConnector1">
                  <a:avLst/>
                </a:prstGeom>
                <a:ln>
                  <a:solidFill>
                    <a:srgbClr val="66FF3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F21579E3-6D63-47EC-9192-8C003D7E04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89692" y="5012960"/>
                  <a:ext cx="241841" cy="160409"/>
                </a:xfrm>
                <a:prstGeom prst="straightConnector1">
                  <a:avLst/>
                </a:prstGeom>
                <a:ln>
                  <a:solidFill>
                    <a:srgbClr val="66FF3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1841FD6-315E-4408-8C63-6B9F4DD6A156}"/>
              </a:ext>
            </a:extLst>
          </p:cNvPr>
          <p:cNvGrpSpPr/>
          <p:nvPr/>
        </p:nvGrpSpPr>
        <p:grpSpPr>
          <a:xfrm>
            <a:off x="-8467" y="5902766"/>
            <a:ext cx="3533942" cy="955853"/>
            <a:chOff x="0" y="5902766"/>
            <a:chExt cx="3471334" cy="93891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F334F13-EA8C-431B-ADE2-635C469E5B73}"/>
                </a:ext>
              </a:extLst>
            </p:cNvPr>
            <p:cNvGrpSpPr/>
            <p:nvPr/>
          </p:nvGrpSpPr>
          <p:grpSpPr>
            <a:xfrm>
              <a:off x="0" y="5902766"/>
              <a:ext cx="3470578" cy="938919"/>
              <a:chOff x="505691" y="5740541"/>
              <a:chExt cx="3027219" cy="818974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3FA09104-736D-4AB3-B617-17DD2AC9F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691" y="6181863"/>
                <a:ext cx="2370368" cy="377652"/>
              </a:xfrm>
              <a:prstGeom prst="rect">
                <a:avLst/>
              </a:prstGeom>
            </p:spPr>
          </p:pic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3983C24-3596-49AD-B0BB-3FC793D3E686}"/>
                  </a:ext>
                </a:extLst>
              </p:cNvPr>
              <p:cNvGrpSpPr/>
              <p:nvPr/>
            </p:nvGrpSpPr>
            <p:grpSpPr>
              <a:xfrm>
                <a:off x="505691" y="5740541"/>
                <a:ext cx="3027219" cy="536489"/>
                <a:chOff x="505691" y="4509153"/>
                <a:chExt cx="9975515" cy="1767878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FCF8B19-5E01-4F6E-AD0E-963EEB35E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9301" y="4509153"/>
                  <a:ext cx="9961905" cy="1752381"/>
                </a:xfrm>
                <a:prstGeom prst="rect">
                  <a:avLst/>
                </a:prstGeom>
              </p:spPr>
            </p:pic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7F73B05-312F-473E-8818-D3C266F2A00C}"/>
                    </a:ext>
                  </a:extLst>
                </p:cNvPr>
                <p:cNvSpPr/>
                <p:nvPr/>
              </p:nvSpPr>
              <p:spPr>
                <a:xfrm>
                  <a:off x="505691" y="6027696"/>
                  <a:ext cx="6673525" cy="2493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B795412-656B-4C01-8F4C-DF361DA27769}"/>
                </a:ext>
              </a:extLst>
            </p:cNvPr>
            <p:cNvSpPr/>
            <p:nvPr/>
          </p:nvSpPr>
          <p:spPr>
            <a:xfrm>
              <a:off x="2624667" y="6425690"/>
              <a:ext cx="846667" cy="415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0AAE4870-2C4E-4432-8561-A5D271E9CC27}"/>
              </a:ext>
            </a:extLst>
          </p:cNvPr>
          <p:cNvSpPr txBox="1">
            <a:spLocks/>
          </p:cNvSpPr>
          <p:nvPr/>
        </p:nvSpPr>
        <p:spPr>
          <a:xfrm>
            <a:off x="360219" y="171536"/>
            <a:ext cx="10058400" cy="783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chemeClr val="bg1"/>
                </a:solidFill>
              </a:rPr>
              <a:t>The Structural Frame concept</a:t>
            </a:r>
          </a:p>
        </p:txBody>
      </p:sp>
    </p:spTree>
    <p:extLst>
      <p:ext uri="{BB962C8B-B14F-4D97-AF65-F5344CB8AC3E}">
        <p14:creationId xmlns:p14="http://schemas.microsoft.com/office/powerpoint/2010/main" val="272574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87BC-EC9C-40E2-A657-34036578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Faults using step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1E02F-4FBF-4C6D-999C-86131A296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DBEBF-CE33-4041-A9C1-95C93C2C9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014" y="1346922"/>
            <a:ext cx="6470932" cy="2578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E2A7D-7783-464E-8BDD-9463BCC4F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96"/>
          <a:stretch/>
        </p:blipFill>
        <p:spPr>
          <a:xfrm>
            <a:off x="2631550" y="4217952"/>
            <a:ext cx="6989860" cy="2419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9F1B4-BBE6-444C-B5F5-EAB8E4443C27}"/>
              </a:ext>
            </a:extLst>
          </p:cNvPr>
          <p:cNvSpPr txBox="1"/>
          <p:nvPr/>
        </p:nvSpPr>
        <p:spPr>
          <a:xfrm>
            <a:off x="9801225" y="5943600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Calcagno et al 2008</a:t>
            </a:r>
          </a:p>
        </p:txBody>
      </p:sp>
    </p:spTree>
    <p:extLst>
      <p:ext uri="{BB962C8B-B14F-4D97-AF65-F5344CB8AC3E}">
        <p14:creationId xmlns:p14="http://schemas.microsoft.com/office/powerpoint/2010/main" val="106876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93FC-CED5-4E50-B47C-88AE8FB6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69934"/>
            <a:ext cx="10058400" cy="783713"/>
          </a:xfrm>
        </p:spPr>
        <p:txBody>
          <a:bodyPr/>
          <a:lstStyle/>
          <a:p>
            <a:r>
              <a:rPr lang="en-AU" dirty="0"/>
              <a:t>Problem with step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A8D7-34A0-4320-A83F-25F852A34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10958"/>
            <a:ext cx="10058400" cy="4023360"/>
          </a:xfrm>
        </p:spPr>
        <p:txBody>
          <a:bodyPr/>
          <a:lstStyle/>
          <a:p>
            <a:endParaRPr lang="en-AU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DD7CFA-510B-4768-B525-A5EB6D3C8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" t="4308" r="53961" b="-1752"/>
          <a:stretch/>
        </p:blipFill>
        <p:spPr>
          <a:xfrm>
            <a:off x="7255393" y="2434123"/>
            <a:ext cx="3961250" cy="42401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EF2BBF-552C-4A3F-AEBD-8CB03B820428}"/>
              </a:ext>
            </a:extLst>
          </p:cNvPr>
          <p:cNvGrpSpPr/>
          <p:nvPr/>
        </p:nvGrpSpPr>
        <p:grpSpPr>
          <a:xfrm>
            <a:off x="4859337" y="1247711"/>
            <a:ext cx="4073119" cy="1919792"/>
            <a:chOff x="-690563" y="1254819"/>
            <a:chExt cx="4073119" cy="191979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A7F272C-BAB0-4F7E-9F5D-60A56E28D701}"/>
                </a:ext>
              </a:extLst>
            </p:cNvPr>
            <p:cNvCxnSpPr>
              <a:cxnSpLocks/>
            </p:cNvCxnSpPr>
            <p:nvPr/>
          </p:nvCxnSpPr>
          <p:spPr>
            <a:xfrm>
              <a:off x="515531" y="1919723"/>
              <a:ext cx="2867025" cy="12548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AEDDDA-AEAD-488D-9BEF-0323C8BAA6DC}"/>
                </a:ext>
              </a:extLst>
            </p:cNvPr>
            <p:cNvSpPr txBox="1"/>
            <p:nvPr/>
          </p:nvSpPr>
          <p:spPr>
            <a:xfrm>
              <a:off x="-690563" y="1254819"/>
              <a:ext cx="30003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</a:rPr>
                <a:t>Fold hinges are not faulted… only scalar field value changed!</a:t>
              </a:r>
            </a:p>
          </p:txBody>
        </p: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F425DCA-3625-4F98-AE99-DABC937F4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8" t="3010"/>
          <a:stretch/>
        </p:blipFill>
        <p:spPr>
          <a:xfrm>
            <a:off x="1009650" y="2434123"/>
            <a:ext cx="4094600" cy="42203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037AF3-94F0-4597-8087-6E7AEC0F4161}"/>
              </a:ext>
            </a:extLst>
          </p:cNvPr>
          <p:cNvSpPr/>
          <p:nvPr/>
        </p:nvSpPr>
        <p:spPr>
          <a:xfrm>
            <a:off x="7035800" y="2403579"/>
            <a:ext cx="4470400" cy="4460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594BF-18AE-4E1B-986E-6352725CD74E}"/>
              </a:ext>
            </a:extLst>
          </p:cNvPr>
          <p:cNvSpPr txBox="1"/>
          <p:nvPr/>
        </p:nvSpPr>
        <p:spPr>
          <a:xfrm>
            <a:off x="1961169" y="786610"/>
            <a:ext cx="21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True fault kinematics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5F140-6306-4EB1-B887-7387D8550D01}"/>
              </a:ext>
            </a:extLst>
          </p:cNvPr>
          <p:cNvSpPr txBox="1"/>
          <p:nvPr/>
        </p:nvSpPr>
        <p:spPr>
          <a:xfrm>
            <a:off x="8175219" y="786610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Step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96BFE-3B22-4406-BA49-64C4A3B2DF50}"/>
              </a:ext>
            </a:extLst>
          </p:cNvPr>
          <p:cNvSpPr txBox="1"/>
          <p:nvPr/>
        </p:nvSpPr>
        <p:spPr>
          <a:xfrm>
            <a:off x="1189748" y="1921668"/>
            <a:ext cx="39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Pure dextral strike slip fault in map view</a:t>
            </a:r>
          </a:p>
        </p:txBody>
      </p:sp>
    </p:spTree>
    <p:extLst>
      <p:ext uri="{BB962C8B-B14F-4D97-AF65-F5344CB8AC3E}">
        <p14:creationId xmlns:p14="http://schemas.microsoft.com/office/powerpoint/2010/main" val="278501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C908-1B8D-4A8E-9AE8-D97FBF12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Shrinking intrusions?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A386A-671A-4CAE-8057-E5A86DE7C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Map view of an implicit function of a pure strike slip faulted scalar field using step functions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6F538E8-ABF1-48DB-9FDA-3519F271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24" y="2162877"/>
            <a:ext cx="7021416" cy="459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DBAC6C-E58E-411B-9162-5264E43A16A8}"/>
              </a:ext>
            </a:extLst>
          </p:cNvPr>
          <p:cNvCxnSpPr>
            <a:cxnSpLocks/>
          </p:cNvCxnSpPr>
          <p:nvPr/>
        </p:nvCxnSpPr>
        <p:spPr>
          <a:xfrm>
            <a:off x="6032967" y="2144023"/>
            <a:ext cx="0" cy="45958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77473A-28AB-4351-ACA7-548BE16C8B84}"/>
              </a:ext>
            </a:extLst>
          </p:cNvPr>
          <p:cNvGrpSpPr/>
          <p:nvPr/>
        </p:nvGrpSpPr>
        <p:grpSpPr>
          <a:xfrm>
            <a:off x="6178165" y="4003348"/>
            <a:ext cx="207390" cy="575035"/>
            <a:chOff x="6159034" y="2469823"/>
            <a:chExt cx="207390" cy="57503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785287F-597C-49E5-A1AC-5700E1960A7B}"/>
                </a:ext>
              </a:extLst>
            </p:cNvPr>
            <p:cNvCxnSpPr>
              <a:cxnSpLocks/>
            </p:cNvCxnSpPr>
            <p:nvPr/>
          </p:nvCxnSpPr>
          <p:spPr>
            <a:xfrm>
              <a:off x="6159034" y="2469823"/>
              <a:ext cx="0" cy="5750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C48331-07B3-45C1-BD8F-0FA75B8B0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9034" y="2865749"/>
              <a:ext cx="207390" cy="179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EBFB29-B973-4624-9E5D-BA45708F80F0}"/>
              </a:ext>
            </a:extLst>
          </p:cNvPr>
          <p:cNvGrpSpPr/>
          <p:nvPr/>
        </p:nvGrpSpPr>
        <p:grpSpPr>
          <a:xfrm rot="10800000">
            <a:off x="5680380" y="4003347"/>
            <a:ext cx="207390" cy="575035"/>
            <a:chOff x="6159034" y="2469823"/>
            <a:chExt cx="207390" cy="57503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14FEFE-C743-4530-870E-2AD2299E6CCC}"/>
                </a:ext>
              </a:extLst>
            </p:cNvPr>
            <p:cNvCxnSpPr>
              <a:cxnSpLocks/>
            </p:cNvCxnSpPr>
            <p:nvPr/>
          </p:nvCxnSpPr>
          <p:spPr>
            <a:xfrm>
              <a:off x="6159034" y="2469823"/>
              <a:ext cx="0" cy="5750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2CDDBB-4CDB-4462-BDF5-84E7A3AE7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9034" y="2865749"/>
              <a:ext cx="207390" cy="1791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006417-B11E-4FBF-8A12-B59099D65EEB}"/>
              </a:ext>
            </a:extLst>
          </p:cNvPr>
          <p:cNvSpPr/>
          <p:nvPr/>
        </p:nvSpPr>
        <p:spPr>
          <a:xfrm>
            <a:off x="3465670" y="3448050"/>
            <a:ext cx="2563654" cy="1971675"/>
          </a:xfrm>
          <a:custGeom>
            <a:avLst/>
            <a:gdLst>
              <a:gd name="connsiteX0" fmla="*/ 76144 w 790519"/>
              <a:gd name="connsiteY0" fmla="*/ 2110670 h 2110670"/>
              <a:gd name="connsiteX1" fmla="*/ 66619 w 790519"/>
              <a:gd name="connsiteY1" fmla="*/ 138995 h 2110670"/>
              <a:gd name="connsiteX2" fmla="*/ 790519 w 790519"/>
              <a:gd name="connsiteY2" fmla="*/ 319970 h 2110670"/>
              <a:gd name="connsiteX0" fmla="*/ 76144 w 76144"/>
              <a:gd name="connsiteY0" fmla="*/ 1971675 h 1971675"/>
              <a:gd name="connsiteX1" fmla="*/ 66619 w 76144"/>
              <a:gd name="connsiteY1" fmla="*/ 0 h 1971675"/>
              <a:gd name="connsiteX0" fmla="*/ 1128449 w 1128449"/>
              <a:gd name="connsiteY0" fmla="*/ 1971675 h 1971675"/>
              <a:gd name="connsiteX1" fmla="*/ 1118924 w 1128449"/>
              <a:gd name="connsiteY1" fmla="*/ 0 h 1971675"/>
              <a:gd name="connsiteX0" fmla="*/ 2145812 w 2145812"/>
              <a:gd name="connsiteY0" fmla="*/ 1971675 h 1971675"/>
              <a:gd name="connsiteX1" fmla="*/ 2136287 w 2145812"/>
              <a:gd name="connsiteY1" fmla="*/ 0 h 1971675"/>
              <a:gd name="connsiteX0" fmla="*/ 2438283 w 2438283"/>
              <a:gd name="connsiteY0" fmla="*/ 1971675 h 1971675"/>
              <a:gd name="connsiteX1" fmla="*/ 2428758 w 2438283"/>
              <a:gd name="connsiteY1" fmla="*/ 0 h 1971675"/>
              <a:gd name="connsiteX0" fmla="*/ 2543771 w 2543771"/>
              <a:gd name="connsiteY0" fmla="*/ 1971675 h 1971675"/>
              <a:gd name="connsiteX1" fmla="*/ 2534246 w 2543771"/>
              <a:gd name="connsiteY1" fmla="*/ 0 h 1971675"/>
              <a:gd name="connsiteX0" fmla="*/ 2540307 w 2540307"/>
              <a:gd name="connsiteY0" fmla="*/ 1971675 h 1971675"/>
              <a:gd name="connsiteX1" fmla="*/ 2530782 w 2540307"/>
              <a:gd name="connsiteY1" fmla="*/ 0 h 1971675"/>
              <a:gd name="connsiteX0" fmla="*/ 2514646 w 2514646"/>
              <a:gd name="connsiteY0" fmla="*/ 1971675 h 1971675"/>
              <a:gd name="connsiteX1" fmla="*/ 2505121 w 2514646"/>
              <a:gd name="connsiteY1" fmla="*/ 0 h 1971675"/>
              <a:gd name="connsiteX0" fmla="*/ 2563654 w 2563654"/>
              <a:gd name="connsiteY0" fmla="*/ 1971675 h 1971675"/>
              <a:gd name="connsiteX1" fmla="*/ 2554129 w 2563654"/>
              <a:gd name="connsiteY1" fmla="*/ 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63654" h="1971675">
                <a:moveTo>
                  <a:pt x="2563654" y="1971675"/>
                </a:moveTo>
                <a:cubicBezTo>
                  <a:pt x="-758190" y="1820862"/>
                  <a:pt x="-946309" y="165100"/>
                  <a:pt x="2554129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E34A338-A526-4B1D-9242-3512E319174C}"/>
              </a:ext>
            </a:extLst>
          </p:cNvPr>
          <p:cNvSpPr/>
          <p:nvPr/>
        </p:nvSpPr>
        <p:spPr>
          <a:xfrm rot="10800000">
            <a:off x="6036611" y="3691977"/>
            <a:ext cx="2563654" cy="1971675"/>
          </a:xfrm>
          <a:custGeom>
            <a:avLst/>
            <a:gdLst>
              <a:gd name="connsiteX0" fmla="*/ 76144 w 790519"/>
              <a:gd name="connsiteY0" fmla="*/ 2110670 h 2110670"/>
              <a:gd name="connsiteX1" fmla="*/ 66619 w 790519"/>
              <a:gd name="connsiteY1" fmla="*/ 138995 h 2110670"/>
              <a:gd name="connsiteX2" fmla="*/ 790519 w 790519"/>
              <a:gd name="connsiteY2" fmla="*/ 319970 h 2110670"/>
              <a:gd name="connsiteX0" fmla="*/ 76144 w 76144"/>
              <a:gd name="connsiteY0" fmla="*/ 1971675 h 1971675"/>
              <a:gd name="connsiteX1" fmla="*/ 66619 w 76144"/>
              <a:gd name="connsiteY1" fmla="*/ 0 h 1971675"/>
              <a:gd name="connsiteX0" fmla="*/ 1128449 w 1128449"/>
              <a:gd name="connsiteY0" fmla="*/ 1971675 h 1971675"/>
              <a:gd name="connsiteX1" fmla="*/ 1118924 w 1128449"/>
              <a:gd name="connsiteY1" fmla="*/ 0 h 1971675"/>
              <a:gd name="connsiteX0" fmla="*/ 2145812 w 2145812"/>
              <a:gd name="connsiteY0" fmla="*/ 1971675 h 1971675"/>
              <a:gd name="connsiteX1" fmla="*/ 2136287 w 2145812"/>
              <a:gd name="connsiteY1" fmla="*/ 0 h 1971675"/>
              <a:gd name="connsiteX0" fmla="*/ 2438283 w 2438283"/>
              <a:gd name="connsiteY0" fmla="*/ 1971675 h 1971675"/>
              <a:gd name="connsiteX1" fmla="*/ 2428758 w 2438283"/>
              <a:gd name="connsiteY1" fmla="*/ 0 h 1971675"/>
              <a:gd name="connsiteX0" fmla="*/ 2543771 w 2543771"/>
              <a:gd name="connsiteY0" fmla="*/ 1971675 h 1971675"/>
              <a:gd name="connsiteX1" fmla="*/ 2534246 w 2543771"/>
              <a:gd name="connsiteY1" fmla="*/ 0 h 1971675"/>
              <a:gd name="connsiteX0" fmla="*/ 2540307 w 2540307"/>
              <a:gd name="connsiteY0" fmla="*/ 1971675 h 1971675"/>
              <a:gd name="connsiteX1" fmla="*/ 2530782 w 2540307"/>
              <a:gd name="connsiteY1" fmla="*/ 0 h 1971675"/>
              <a:gd name="connsiteX0" fmla="*/ 2514646 w 2514646"/>
              <a:gd name="connsiteY0" fmla="*/ 1971675 h 1971675"/>
              <a:gd name="connsiteX1" fmla="*/ 2505121 w 2514646"/>
              <a:gd name="connsiteY1" fmla="*/ 0 h 1971675"/>
              <a:gd name="connsiteX0" fmla="*/ 2563654 w 2563654"/>
              <a:gd name="connsiteY0" fmla="*/ 1971675 h 1971675"/>
              <a:gd name="connsiteX1" fmla="*/ 2554129 w 2563654"/>
              <a:gd name="connsiteY1" fmla="*/ 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63654" h="1971675">
                <a:moveTo>
                  <a:pt x="2563654" y="1971675"/>
                </a:moveTo>
                <a:cubicBezTo>
                  <a:pt x="-758190" y="1820862"/>
                  <a:pt x="-946309" y="165100"/>
                  <a:pt x="2554129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58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>
            <a:extLst>
              <a:ext uri="{FF2B5EF4-FFF2-40B4-BE49-F238E27FC236}">
                <a16:creationId xmlns:a16="http://schemas.microsoft.com/office/drawing/2014/main" id="{E7C5CC41-21AA-48FD-B750-00F451A23DDE}"/>
              </a:ext>
            </a:extLst>
          </p:cNvPr>
          <p:cNvSpPr/>
          <p:nvPr/>
        </p:nvSpPr>
        <p:spPr>
          <a:xfrm rot="1246294">
            <a:off x="3807936" y="1925347"/>
            <a:ext cx="1873479" cy="34602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9293-2A93-4F1C-A7CA-71520EA5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Apply fault to an existing surface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59130A-0E59-482E-BDCE-C514D084ED88}"/>
              </a:ext>
            </a:extLst>
          </p:cNvPr>
          <p:cNvSpPr/>
          <p:nvPr/>
        </p:nvSpPr>
        <p:spPr>
          <a:xfrm>
            <a:off x="3781423" y="2824159"/>
            <a:ext cx="238127" cy="238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013380-A0A2-41BF-A337-08CBFCE4BD45}"/>
              </a:ext>
            </a:extLst>
          </p:cNvPr>
          <p:cNvSpPr/>
          <p:nvPr/>
        </p:nvSpPr>
        <p:spPr>
          <a:xfrm>
            <a:off x="5584033" y="3614735"/>
            <a:ext cx="238127" cy="238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1BD1E6-25E9-48FD-9FD4-85DE9785E71B}"/>
              </a:ext>
            </a:extLst>
          </p:cNvPr>
          <p:cNvSpPr/>
          <p:nvPr/>
        </p:nvSpPr>
        <p:spPr>
          <a:xfrm>
            <a:off x="6446042" y="3648072"/>
            <a:ext cx="238127" cy="238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968DBC-E5ED-48A4-B144-EF2CEF69B45D}"/>
              </a:ext>
            </a:extLst>
          </p:cNvPr>
          <p:cNvSpPr/>
          <p:nvPr/>
        </p:nvSpPr>
        <p:spPr>
          <a:xfrm>
            <a:off x="7198517" y="3648072"/>
            <a:ext cx="238127" cy="238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F8B446-667C-43E9-AF33-A71E83058F1E}"/>
              </a:ext>
            </a:extLst>
          </p:cNvPr>
          <p:cNvSpPr/>
          <p:nvPr/>
        </p:nvSpPr>
        <p:spPr>
          <a:xfrm>
            <a:off x="2133600" y="2828926"/>
            <a:ext cx="5425016" cy="960240"/>
          </a:xfrm>
          <a:custGeom>
            <a:avLst/>
            <a:gdLst>
              <a:gd name="connsiteX0" fmla="*/ 0 w 5415491"/>
              <a:gd name="connsiteY0" fmla="*/ 105164 h 884429"/>
              <a:gd name="connsiteX1" fmla="*/ 1724025 w 5415491"/>
              <a:gd name="connsiteY1" fmla="*/ 57539 h 884429"/>
              <a:gd name="connsiteX2" fmla="*/ 3543300 w 5415491"/>
              <a:gd name="connsiteY2" fmla="*/ 800489 h 884429"/>
              <a:gd name="connsiteX3" fmla="*/ 5286375 w 5415491"/>
              <a:gd name="connsiteY3" fmla="*/ 867164 h 884429"/>
              <a:gd name="connsiteX4" fmla="*/ 5286375 w 5415491"/>
              <a:gd name="connsiteY4" fmla="*/ 876689 h 884429"/>
              <a:gd name="connsiteX0" fmla="*/ 0 w 5425016"/>
              <a:gd name="connsiteY0" fmla="*/ 34879 h 995119"/>
              <a:gd name="connsiteX1" fmla="*/ 1733550 w 5425016"/>
              <a:gd name="connsiteY1" fmla="*/ 168229 h 995119"/>
              <a:gd name="connsiteX2" fmla="*/ 3552825 w 5425016"/>
              <a:gd name="connsiteY2" fmla="*/ 911179 h 995119"/>
              <a:gd name="connsiteX3" fmla="*/ 5295900 w 5425016"/>
              <a:gd name="connsiteY3" fmla="*/ 977854 h 995119"/>
              <a:gd name="connsiteX4" fmla="*/ 5295900 w 5425016"/>
              <a:gd name="connsiteY4" fmla="*/ 987379 h 995119"/>
              <a:gd name="connsiteX0" fmla="*/ 0 w 5425016"/>
              <a:gd name="connsiteY0" fmla="*/ 0 h 960240"/>
              <a:gd name="connsiteX1" fmla="*/ 1733550 w 5425016"/>
              <a:gd name="connsiteY1" fmla="*/ 133350 h 960240"/>
              <a:gd name="connsiteX2" fmla="*/ 3552825 w 5425016"/>
              <a:gd name="connsiteY2" fmla="*/ 876300 h 960240"/>
              <a:gd name="connsiteX3" fmla="*/ 5295900 w 5425016"/>
              <a:gd name="connsiteY3" fmla="*/ 942975 h 960240"/>
              <a:gd name="connsiteX4" fmla="*/ 5295900 w 5425016"/>
              <a:gd name="connsiteY4" fmla="*/ 952500 h 9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5016" h="960240">
                <a:moveTo>
                  <a:pt x="0" y="0"/>
                </a:moveTo>
                <a:cubicBezTo>
                  <a:pt x="528637" y="3969"/>
                  <a:pt x="1141413" y="-12700"/>
                  <a:pt x="1733550" y="133350"/>
                </a:cubicBezTo>
                <a:cubicBezTo>
                  <a:pt x="2325687" y="279400"/>
                  <a:pt x="2959100" y="741363"/>
                  <a:pt x="3552825" y="876300"/>
                </a:cubicBezTo>
                <a:cubicBezTo>
                  <a:pt x="4146550" y="1011237"/>
                  <a:pt x="5295900" y="942975"/>
                  <a:pt x="5295900" y="942975"/>
                </a:cubicBezTo>
                <a:cubicBezTo>
                  <a:pt x="5586412" y="955675"/>
                  <a:pt x="5295900" y="952500"/>
                  <a:pt x="5295900" y="9525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734C6E-A446-4A61-BCF5-6BD843ADA220}"/>
              </a:ext>
            </a:extLst>
          </p:cNvPr>
          <p:cNvCxnSpPr>
            <a:cxnSpLocks/>
          </p:cNvCxnSpPr>
          <p:nvPr/>
        </p:nvCxnSpPr>
        <p:spPr>
          <a:xfrm flipH="1">
            <a:off x="4124325" y="2028825"/>
            <a:ext cx="1238250" cy="32670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178345-5727-4834-B605-505C4D7A1F1A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2133600" y="2828926"/>
            <a:ext cx="2905125" cy="85724"/>
          </a:xfrm>
          <a:prstGeom prst="line">
            <a:avLst/>
          </a:prstGeom>
          <a:ln w="19050">
            <a:solidFill>
              <a:srgbClr val="A7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17F460-BC77-4DD7-88BD-54069BFB2EDC}"/>
              </a:ext>
            </a:extLst>
          </p:cNvPr>
          <p:cNvCxnSpPr>
            <a:cxnSpLocks/>
          </p:cNvCxnSpPr>
          <p:nvPr/>
        </p:nvCxnSpPr>
        <p:spPr>
          <a:xfrm>
            <a:off x="4743450" y="3714746"/>
            <a:ext cx="2905125" cy="85724"/>
          </a:xfrm>
          <a:prstGeom prst="line">
            <a:avLst/>
          </a:prstGeom>
          <a:ln w="19050">
            <a:solidFill>
              <a:srgbClr val="A7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C2378C-12FD-42CB-BCF7-96F4F28E80D2}"/>
              </a:ext>
            </a:extLst>
          </p:cNvPr>
          <p:cNvGrpSpPr/>
          <p:nvPr/>
        </p:nvGrpSpPr>
        <p:grpSpPr>
          <a:xfrm>
            <a:off x="4291194" y="2903035"/>
            <a:ext cx="582233" cy="414614"/>
            <a:chOff x="4291194" y="2903035"/>
            <a:chExt cx="582233" cy="41461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80E127F-D445-41BA-8A80-B47ABC969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4856" y="2914650"/>
              <a:ext cx="121444" cy="3095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7958D5-DF10-46A2-805A-1243440B1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6343" y="2910827"/>
              <a:ext cx="167084" cy="4068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076DC8-5811-4493-8411-18DB10C6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729" y="2914650"/>
              <a:ext cx="86517" cy="245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01BB136-C7C5-41E9-B542-F892F1A709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1194" y="2903035"/>
              <a:ext cx="61616" cy="199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3CDCA5-E9ED-4941-9FD0-17F85D4B1775}"/>
              </a:ext>
            </a:extLst>
          </p:cNvPr>
          <p:cNvGrpSpPr/>
          <p:nvPr/>
        </p:nvGrpSpPr>
        <p:grpSpPr>
          <a:xfrm>
            <a:off x="4862800" y="3462338"/>
            <a:ext cx="539515" cy="278891"/>
            <a:chOff x="4862800" y="3462338"/>
            <a:chExt cx="539515" cy="27889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05FEC68-71A2-4D2F-8A21-5603ACFF4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8726" y="3495242"/>
              <a:ext cx="92250" cy="2385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C2A2EE9-9328-4787-B9EF-21F62E592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2800" y="3462338"/>
              <a:ext cx="109049" cy="2524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D6E023-2AFB-4050-8384-AEF8F552B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3307" y="3568105"/>
              <a:ext cx="50950" cy="1590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27BCB79-9C20-4493-A521-D9C88B515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7336" y="3621166"/>
              <a:ext cx="44979" cy="1200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FDD77400-D0BA-44EC-84B4-68CC7945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44" y="1790874"/>
            <a:ext cx="10873872" cy="36149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4FE7C0-E311-4D80-AF71-079BB7AF6747}"/>
              </a:ext>
            </a:extLst>
          </p:cNvPr>
          <p:cNvSpPr txBox="1"/>
          <p:nvPr/>
        </p:nvSpPr>
        <p:spPr>
          <a:xfrm>
            <a:off x="9359667" y="5441434"/>
            <a:ext cx="204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Godefroy</a:t>
            </a:r>
            <a:r>
              <a:rPr lang="en-AU" dirty="0"/>
              <a:t> et al 2018</a:t>
            </a:r>
          </a:p>
        </p:txBody>
      </p:sp>
    </p:spTree>
    <p:extLst>
      <p:ext uri="{BB962C8B-B14F-4D97-AF65-F5344CB8AC3E}">
        <p14:creationId xmlns:p14="http://schemas.microsoft.com/office/powerpoint/2010/main" val="182815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B054-FE56-4CBF-9B37-1402A4C4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 geological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47519-001C-4B82-95FA-56E23A89F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346922"/>
            <a:ext cx="5124277" cy="5341144"/>
          </a:xfrm>
        </p:spPr>
        <p:txBody>
          <a:bodyPr>
            <a:normAutofit/>
          </a:bodyPr>
          <a:lstStyle/>
          <a:p>
            <a:r>
              <a:rPr lang="en-AU" dirty="0"/>
              <a:t>Numerical representation of the geometry and distribution of geological objects</a:t>
            </a:r>
          </a:p>
          <a:p>
            <a:r>
              <a:rPr lang="en-AU" dirty="0"/>
              <a:t>Topology of geological objects</a:t>
            </a:r>
          </a:p>
          <a:p>
            <a:r>
              <a:rPr lang="en-AU" dirty="0"/>
              <a:t>Geological units</a:t>
            </a:r>
          </a:p>
          <a:p>
            <a:pPr lvl="1"/>
            <a:r>
              <a:rPr lang="en-AU" dirty="0"/>
              <a:t>Boundary representation (surfaces)</a:t>
            </a:r>
          </a:p>
          <a:p>
            <a:pPr lvl="1"/>
            <a:r>
              <a:rPr lang="en-AU" dirty="0"/>
              <a:t>Volumetric representation</a:t>
            </a:r>
          </a:p>
          <a:p>
            <a:r>
              <a:rPr lang="en-AU" dirty="0"/>
              <a:t>Discontinuities</a:t>
            </a:r>
          </a:p>
          <a:p>
            <a:pPr lvl="1"/>
            <a:r>
              <a:rPr lang="en-AU" dirty="0"/>
              <a:t>Representation of geometry (surface)</a:t>
            </a:r>
          </a:p>
          <a:p>
            <a:pPr lvl="1"/>
            <a:r>
              <a:rPr lang="en-AU" dirty="0"/>
              <a:t>Effect on other features</a:t>
            </a:r>
          </a:p>
          <a:p>
            <a:pPr lvl="2"/>
            <a:r>
              <a:rPr lang="en-AU" dirty="0"/>
              <a:t>Faults</a:t>
            </a:r>
          </a:p>
          <a:p>
            <a:pPr lvl="2"/>
            <a:r>
              <a:rPr lang="en-AU" dirty="0"/>
              <a:t>Unconformities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1E3514F-02B0-4511-9410-6E7633CCE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19" y="1278938"/>
            <a:ext cx="5525550" cy="5215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A66F3-F367-440A-95A0-5E23604369EC}"/>
              </a:ext>
            </a:extLst>
          </p:cNvPr>
          <p:cNvSpPr txBox="1"/>
          <p:nvPr/>
        </p:nvSpPr>
        <p:spPr>
          <a:xfrm>
            <a:off x="7315200" y="6494788"/>
            <a:ext cx="367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Wellmann</a:t>
            </a:r>
            <a:r>
              <a:rPr lang="en-AU" dirty="0"/>
              <a:t> and </a:t>
            </a:r>
            <a:r>
              <a:rPr lang="en-AU" dirty="0" err="1"/>
              <a:t>Caumon</a:t>
            </a:r>
            <a:r>
              <a:rPr lang="en-AU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784058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45F6-1AE0-4B5A-A72A-BB828E1B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AB9BA-1385-46A9-AC73-EDAA0082A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BD251F-05AA-423B-A454-65A3DDD38B8F}"/>
              </a:ext>
            </a:extLst>
          </p:cNvPr>
          <p:cNvSpPr/>
          <p:nvPr/>
        </p:nvSpPr>
        <p:spPr>
          <a:xfrm rot="1593144">
            <a:off x="3769836" y="1742538"/>
            <a:ext cx="1850512" cy="3655751"/>
          </a:xfrm>
          <a:prstGeom prst="ellipse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3477B4-3F6C-4068-82B7-4A9A5004B297}"/>
              </a:ext>
            </a:extLst>
          </p:cNvPr>
          <p:cNvSpPr/>
          <p:nvPr/>
        </p:nvSpPr>
        <p:spPr>
          <a:xfrm rot="2650006">
            <a:off x="4762285" y="1095180"/>
            <a:ext cx="1699913" cy="4847274"/>
          </a:xfrm>
          <a:prstGeom prst="ellipse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802C1A-4E8B-4159-8ED5-9CDE6D51493E}"/>
              </a:ext>
            </a:extLst>
          </p:cNvPr>
          <p:cNvSpPr/>
          <p:nvPr/>
        </p:nvSpPr>
        <p:spPr>
          <a:xfrm>
            <a:off x="3880269" y="1881425"/>
            <a:ext cx="3013982" cy="3233964"/>
          </a:xfrm>
          <a:custGeom>
            <a:avLst/>
            <a:gdLst>
              <a:gd name="connsiteX0" fmla="*/ 0 w 3309257"/>
              <a:gd name="connsiteY0" fmla="*/ 3062514 h 3062514"/>
              <a:gd name="connsiteX1" fmla="*/ 3309257 w 3309257"/>
              <a:gd name="connsiteY1" fmla="*/ 0 h 3062514"/>
              <a:gd name="connsiteX0" fmla="*/ 0 w 3309257"/>
              <a:gd name="connsiteY0" fmla="*/ 3062514 h 3062514"/>
              <a:gd name="connsiteX1" fmla="*/ 3309257 w 3309257"/>
              <a:gd name="connsiteY1" fmla="*/ 0 h 3062514"/>
              <a:gd name="connsiteX0" fmla="*/ 0 w 3309257"/>
              <a:gd name="connsiteY0" fmla="*/ 3062514 h 3062514"/>
              <a:gd name="connsiteX1" fmla="*/ 3309257 w 3309257"/>
              <a:gd name="connsiteY1" fmla="*/ 0 h 3062514"/>
              <a:gd name="connsiteX0" fmla="*/ 0 w 3013982"/>
              <a:gd name="connsiteY0" fmla="*/ 3233964 h 3233964"/>
              <a:gd name="connsiteX1" fmla="*/ 3013982 w 3013982"/>
              <a:gd name="connsiteY1" fmla="*/ 0 h 323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3982" h="3233964">
                <a:moveTo>
                  <a:pt x="0" y="3233964"/>
                </a:moveTo>
                <a:cubicBezTo>
                  <a:pt x="1542142" y="2601383"/>
                  <a:pt x="2542267" y="984552"/>
                  <a:pt x="301398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A8FE62-C72C-4007-ADE7-1FE38CE5CDB9}"/>
              </a:ext>
            </a:extLst>
          </p:cNvPr>
          <p:cNvSpPr/>
          <p:nvPr/>
        </p:nvSpPr>
        <p:spPr>
          <a:xfrm>
            <a:off x="3848101" y="1902823"/>
            <a:ext cx="1509486" cy="3222171"/>
          </a:xfrm>
          <a:custGeom>
            <a:avLst/>
            <a:gdLst>
              <a:gd name="connsiteX0" fmla="*/ 1509486 w 1509486"/>
              <a:gd name="connsiteY0" fmla="*/ 0 h 3222171"/>
              <a:gd name="connsiteX1" fmla="*/ 0 w 1509486"/>
              <a:gd name="connsiteY1" fmla="*/ 3222171 h 3222171"/>
              <a:gd name="connsiteX0" fmla="*/ 1509486 w 1509486"/>
              <a:gd name="connsiteY0" fmla="*/ 0 h 3222171"/>
              <a:gd name="connsiteX1" fmla="*/ 0 w 1509486"/>
              <a:gd name="connsiteY1" fmla="*/ 3222171 h 3222171"/>
              <a:gd name="connsiteX0" fmla="*/ 1509486 w 1509486"/>
              <a:gd name="connsiteY0" fmla="*/ 0 h 3222171"/>
              <a:gd name="connsiteX1" fmla="*/ 0 w 1509486"/>
              <a:gd name="connsiteY1" fmla="*/ 3222171 h 322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9486" h="3222171">
                <a:moveTo>
                  <a:pt x="1509486" y="0"/>
                </a:moveTo>
                <a:cubicBezTo>
                  <a:pt x="1244600" y="1827590"/>
                  <a:pt x="239486" y="2740781"/>
                  <a:pt x="0" y="3222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17B945-2F62-4F23-9E33-05F51DDDEBC6}"/>
              </a:ext>
            </a:extLst>
          </p:cNvPr>
          <p:cNvSpPr/>
          <p:nvPr/>
        </p:nvSpPr>
        <p:spPr>
          <a:xfrm>
            <a:off x="2826799" y="3709125"/>
            <a:ext cx="1956889" cy="232955"/>
          </a:xfrm>
          <a:custGeom>
            <a:avLst/>
            <a:gdLst>
              <a:gd name="connsiteX0" fmla="*/ 0 w 1509486"/>
              <a:gd name="connsiteY0" fmla="*/ 112633 h 112633"/>
              <a:gd name="connsiteX1" fmla="*/ 1509486 w 1509486"/>
              <a:gd name="connsiteY1" fmla="*/ 11033 h 112633"/>
              <a:gd name="connsiteX0" fmla="*/ 0 w 1857829"/>
              <a:gd name="connsiteY0" fmla="*/ 222950 h 222950"/>
              <a:gd name="connsiteX1" fmla="*/ 1857829 w 1857829"/>
              <a:gd name="connsiteY1" fmla="*/ 5235 h 222950"/>
              <a:gd name="connsiteX0" fmla="*/ 0 w 1857829"/>
              <a:gd name="connsiteY0" fmla="*/ 217715 h 217715"/>
              <a:gd name="connsiteX1" fmla="*/ 1857829 w 1857829"/>
              <a:gd name="connsiteY1" fmla="*/ 0 h 217715"/>
              <a:gd name="connsiteX0" fmla="*/ 0 w 1857829"/>
              <a:gd name="connsiteY0" fmla="*/ 217715 h 217715"/>
              <a:gd name="connsiteX1" fmla="*/ 1857829 w 1857829"/>
              <a:gd name="connsiteY1" fmla="*/ 0 h 217715"/>
              <a:gd name="connsiteX0" fmla="*/ 0 w 1918789"/>
              <a:gd name="connsiteY0" fmla="*/ 232955 h 232955"/>
              <a:gd name="connsiteX1" fmla="*/ 1918789 w 1918789"/>
              <a:gd name="connsiteY1" fmla="*/ 0 h 232955"/>
              <a:gd name="connsiteX0" fmla="*/ 0 w 1956889"/>
              <a:gd name="connsiteY0" fmla="*/ 232955 h 232955"/>
              <a:gd name="connsiteX1" fmla="*/ 1956889 w 1956889"/>
              <a:gd name="connsiteY1" fmla="*/ 0 h 232955"/>
              <a:gd name="connsiteX0" fmla="*/ 0 w 1956889"/>
              <a:gd name="connsiteY0" fmla="*/ 232955 h 232955"/>
              <a:gd name="connsiteX1" fmla="*/ 1956889 w 1956889"/>
              <a:gd name="connsiteY1" fmla="*/ 0 h 23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56889" h="232955">
                <a:moveTo>
                  <a:pt x="0" y="232955"/>
                </a:moveTo>
                <a:cubicBezTo>
                  <a:pt x="777724" y="206345"/>
                  <a:pt x="1451308" y="251581"/>
                  <a:pt x="195688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203B1B-AD55-4128-8E49-C9FABC3B753E}"/>
              </a:ext>
            </a:extLst>
          </p:cNvPr>
          <p:cNvSpPr/>
          <p:nvPr/>
        </p:nvSpPr>
        <p:spPr>
          <a:xfrm>
            <a:off x="2832101" y="4384767"/>
            <a:ext cx="1509486" cy="113972"/>
          </a:xfrm>
          <a:custGeom>
            <a:avLst/>
            <a:gdLst>
              <a:gd name="connsiteX0" fmla="*/ 0 w 1509486"/>
              <a:gd name="connsiteY0" fmla="*/ 112633 h 112633"/>
              <a:gd name="connsiteX1" fmla="*/ 1509486 w 1509486"/>
              <a:gd name="connsiteY1" fmla="*/ 11033 h 112633"/>
              <a:gd name="connsiteX0" fmla="*/ 0 w 1509486"/>
              <a:gd name="connsiteY0" fmla="*/ 101600 h 101600"/>
              <a:gd name="connsiteX1" fmla="*/ 1509486 w 1509486"/>
              <a:gd name="connsiteY1" fmla="*/ 0 h 101600"/>
              <a:gd name="connsiteX0" fmla="*/ 0 w 1509486"/>
              <a:gd name="connsiteY0" fmla="*/ 101600 h 113972"/>
              <a:gd name="connsiteX1" fmla="*/ 1509486 w 1509486"/>
              <a:gd name="connsiteY1" fmla="*/ 0 h 11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9486" h="113972">
                <a:moveTo>
                  <a:pt x="0" y="101600"/>
                </a:moveTo>
                <a:cubicBezTo>
                  <a:pt x="748695" y="133047"/>
                  <a:pt x="1163562" y="106438"/>
                  <a:pt x="150948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884544-A906-4E42-8368-7B54541BFD74}"/>
              </a:ext>
            </a:extLst>
          </p:cNvPr>
          <p:cNvSpPr/>
          <p:nvPr/>
        </p:nvSpPr>
        <p:spPr>
          <a:xfrm>
            <a:off x="5140328" y="2621489"/>
            <a:ext cx="1806575" cy="206279"/>
          </a:xfrm>
          <a:custGeom>
            <a:avLst/>
            <a:gdLst>
              <a:gd name="connsiteX0" fmla="*/ 2133600 w 2133600"/>
              <a:gd name="connsiteY0" fmla="*/ 0 h 580571"/>
              <a:gd name="connsiteX1" fmla="*/ 0 w 2133600"/>
              <a:gd name="connsiteY1" fmla="*/ 580571 h 580571"/>
              <a:gd name="connsiteX0" fmla="*/ 1930400 w 1930400"/>
              <a:gd name="connsiteY0" fmla="*/ 0 h 232228"/>
              <a:gd name="connsiteX1" fmla="*/ 0 w 1930400"/>
              <a:gd name="connsiteY1" fmla="*/ 232228 h 232228"/>
              <a:gd name="connsiteX0" fmla="*/ 1930400 w 1930400"/>
              <a:gd name="connsiteY0" fmla="*/ 4928 h 237156"/>
              <a:gd name="connsiteX1" fmla="*/ 0 w 1930400"/>
              <a:gd name="connsiteY1" fmla="*/ 237156 h 237156"/>
              <a:gd name="connsiteX0" fmla="*/ 1930400 w 1930400"/>
              <a:gd name="connsiteY0" fmla="*/ 13630 h 245858"/>
              <a:gd name="connsiteX1" fmla="*/ 0 w 1930400"/>
              <a:gd name="connsiteY1" fmla="*/ 245858 h 245858"/>
              <a:gd name="connsiteX0" fmla="*/ 1806575 w 1806575"/>
              <a:gd name="connsiteY0" fmla="*/ 28819 h 206279"/>
              <a:gd name="connsiteX1" fmla="*/ 0 w 1806575"/>
              <a:gd name="connsiteY1" fmla="*/ 206279 h 2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6575" h="206279">
                <a:moveTo>
                  <a:pt x="1806575" y="28819"/>
                </a:moveTo>
                <a:cubicBezTo>
                  <a:pt x="923622" y="4628"/>
                  <a:pt x="570895" y="-74330"/>
                  <a:pt x="0" y="2062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CC5FF4-333E-4482-87F8-EC9BC70EE1A9}"/>
              </a:ext>
            </a:extLst>
          </p:cNvPr>
          <p:cNvSpPr/>
          <p:nvPr/>
        </p:nvSpPr>
        <p:spPr>
          <a:xfrm>
            <a:off x="4914667" y="3160221"/>
            <a:ext cx="1980406" cy="259685"/>
          </a:xfrm>
          <a:custGeom>
            <a:avLst/>
            <a:gdLst>
              <a:gd name="connsiteX0" fmla="*/ 2133600 w 2133600"/>
              <a:gd name="connsiteY0" fmla="*/ 0 h 580571"/>
              <a:gd name="connsiteX1" fmla="*/ 0 w 2133600"/>
              <a:gd name="connsiteY1" fmla="*/ 580571 h 580571"/>
              <a:gd name="connsiteX0" fmla="*/ 1930400 w 1930400"/>
              <a:gd name="connsiteY0" fmla="*/ 0 h 232228"/>
              <a:gd name="connsiteX1" fmla="*/ 0 w 1930400"/>
              <a:gd name="connsiteY1" fmla="*/ 232228 h 232228"/>
              <a:gd name="connsiteX0" fmla="*/ 1930400 w 1930400"/>
              <a:gd name="connsiteY0" fmla="*/ 4928 h 237156"/>
              <a:gd name="connsiteX1" fmla="*/ 0 w 1930400"/>
              <a:gd name="connsiteY1" fmla="*/ 237156 h 237156"/>
              <a:gd name="connsiteX0" fmla="*/ 1930400 w 1930400"/>
              <a:gd name="connsiteY0" fmla="*/ 13630 h 245858"/>
              <a:gd name="connsiteX1" fmla="*/ 0 w 1930400"/>
              <a:gd name="connsiteY1" fmla="*/ 245858 h 245858"/>
              <a:gd name="connsiteX0" fmla="*/ 1980406 w 1980406"/>
              <a:gd name="connsiteY0" fmla="*/ 10788 h 259685"/>
              <a:gd name="connsiteX1" fmla="*/ 0 w 1980406"/>
              <a:gd name="connsiteY1" fmla="*/ 259685 h 259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0406" h="259685">
                <a:moveTo>
                  <a:pt x="1980406" y="10788"/>
                </a:moveTo>
                <a:cubicBezTo>
                  <a:pt x="1097453" y="-13403"/>
                  <a:pt x="570895" y="-20924"/>
                  <a:pt x="0" y="2596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617F74-AD64-4831-907F-030642F72421}"/>
              </a:ext>
            </a:extLst>
          </p:cNvPr>
          <p:cNvSpPr/>
          <p:nvPr/>
        </p:nvSpPr>
        <p:spPr>
          <a:xfrm>
            <a:off x="5875002" y="2541452"/>
            <a:ext cx="207031" cy="2322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E76C21-EB70-43C2-AF14-33DFA3770A55}"/>
              </a:ext>
            </a:extLst>
          </p:cNvPr>
          <p:cNvSpPr/>
          <p:nvPr/>
        </p:nvSpPr>
        <p:spPr>
          <a:xfrm>
            <a:off x="6570421" y="2541451"/>
            <a:ext cx="207031" cy="2322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7A44CD-D8C5-479B-9D99-B15835A7A404}"/>
              </a:ext>
            </a:extLst>
          </p:cNvPr>
          <p:cNvSpPr/>
          <p:nvPr/>
        </p:nvSpPr>
        <p:spPr>
          <a:xfrm>
            <a:off x="5298783" y="2603370"/>
            <a:ext cx="207031" cy="2322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DEE2F2-13F4-416F-83B4-830DE1C75916}"/>
              </a:ext>
            </a:extLst>
          </p:cNvPr>
          <p:cNvSpPr/>
          <p:nvPr/>
        </p:nvSpPr>
        <p:spPr>
          <a:xfrm>
            <a:off x="4061786" y="3709851"/>
            <a:ext cx="207031" cy="2322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424B15-C4A9-4B2F-8AE3-AE7320F18EB1}"/>
              </a:ext>
            </a:extLst>
          </p:cNvPr>
          <p:cNvSpPr/>
          <p:nvPr/>
        </p:nvSpPr>
        <p:spPr>
          <a:xfrm>
            <a:off x="4495943" y="3651794"/>
            <a:ext cx="207031" cy="2322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446660-607E-4B48-B87F-D05C38720F4F}"/>
              </a:ext>
            </a:extLst>
          </p:cNvPr>
          <p:cNvSpPr/>
          <p:nvPr/>
        </p:nvSpPr>
        <p:spPr>
          <a:xfrm>
            <a:off x="3534227" y="3796937"/>
            <a:ext cx="207031" cy="2322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8F8729-C0B5-42BC-BEA5-B8002AC83951}"/>
              </a:ext>
            </a:extLst>
          </p:cNvPr>
          <p:cNvSpPr/>
          <p:nvPr/>
        </p:nvSpPr>
        <p:spPr>
          <a:xfrm>
            <a:off x="3036935" y="3818711"/>
            <a:ext cx="171100" cy="2322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8FE908-54A4-4938-BD9A-63E1872666FE}"/>
              </a:ext>
            </a:extLst>
          </p:cNvPr>
          <p:cNvSpPr/>
          <p:nvPr/>
        </p:nvSpPr>
        <p:spPr>
          <a:xfrm>
            <a:off x="5211604" y="3125652"/>
            <a:ext cx="207031" cy="2322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1A8080-E665-42E4-B856-BB037FC81D92}"/>
              </a:ext>
            </a:extLst>
          </p:cNvPr>
          <p:cNvSpPr/>
          <p:nvPr/>
        </p:nvSpPr>
        <p:spPr>
          <a:xfrm>
            <a:off x="5762101" y="3082206"/>
            <a:ext cx="207031" cy="2322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1F0309-77A9-4674-AFB9-CCB5D07C376E}"/>
              </a:ext>
            </a:extLst>
          </p:cNvPr>
          <p:cNvSpPr/>
          <p:nvPr/>
        </p:nvSpPr>
        <p:spPr>
          <a:xfrm>
            <a:off x="6548203" y="3049811"/>
            <a:ext cx="207031" cy="2322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F08ED6-7B11-49C7-AB18-4E5B6B36BC46}"/>
              </a:ext>
            </a:extLst>
          </p:cNvPr>
          <p:cNvSpPr/>
          <p:nvPr/>
        </p:nvSpPr>
        <p:spPr>
          <a:xfrm>
            <a:off x="3565414" y="4382624"/>
            <a:ext cx="207031" cy="2322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C7C5CA-5588-4658-A161-BE2C1FEE645D}"/>
              </a:ext>
            </a:extLst>
          </p:cNvPr>
          <p:cNvSpPr/>
          <p:nvPr/>
        </p:nvSpPr>
        <p:spPr>
          <a:xfrm>
            <a:off x="4014115" y="4301307"/>
            <a:ext cx="207031" cy="2322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0A0F0C8-D20F-4DCD-B7CC-613EE652AC13}"/>
              </a:ext>
            </a:extLst>
          </p:cNvPr>
          <p:cNvSpPr/>
          <p:nvPr/>
        </p:nvSpPr>
        <p:spPr>
          <a:xfrm>
            <a:off x="2944483" y="4382623"/>
            <a:ext cx="207031" cy="2322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96B57E4-AEA0-416E-8997-F0472D6E602A}"/>
              </a:ext>
            </a:extLst>
          </p:cNvPr>
          <p:cNvSpPr/>
          <p:nvPr/>
        </p:nvSpPr>
        <p:spPr>
          <a:xfrm>
            <a:off x="2860041" y="2634918"/>
            <a:ext cx="4091940" cy="1303425"/>
          </a:xfrm>
          <a:custGeom>
            <a:avLst/>
            <a:gdLst>
              <a:gd name="connsiteX0" fmla="*/ 0 w 4091940"/>
              <a:gd name="connsiteY0" fmla="*/ 1287780 h 1287780"/>
              <a:gd name="connsiteX1" fmla="*/ 4091940 w 4091940"/>
              <a:gd name="connsiteY1" fmla="*/ 0 h 1287780"/>
              <a:gd name="connsiteX0" fmla="*/ 0 w 4091940"/>
              <a:gd name="connsiteY0" fmla="*/ 1310343 h 1310343"/>
              <a:gd name="connsiteX1" fmla="*/ 4091940 w 4091940"/>
              <a:gd name="connsiteY1" fmla="*/ 22563 h 1310343"/>
              <a:gd name="connsiteX0" fmla="*/ 0 w 4091940"/>
              <a:gd name="connsiteY0" fmla="*/ 1302082 h 1303425"/>
              <a:gd name="connsiteX1" fmla="*/ 4091940 w 4091940"/>
              <a:gd name="connsiteY1" fmla="*/ 14302 h 130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91940" h="1303425">
                <a:moveTo>
                  <a:pt x="0" y="1302082"/>
                </a:moveTo>
                <a:cubicBezTo>
                  <a:pt x="1812925" y="1354787"/>
                  <a:pt x="2086610" y="-162228"/>
                  <a:pt x="4091940" y="14302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FB91774-3503-4A08-8551-77E8EB1A7AA9}"/>
              </a:ext>
            </a:extLst>
          </p:cNvPr>
          <p:cNvSpPr/>
          <p:nvPr/>
        </p:nvSpPr>
        <p:spPr>
          <a:xfrm>
            <a:off x="2826799" y="3175951"/>
            <a:ext cx="4091940" cy="1303425"/>
          </a:xfrm>
          <a:custGeom>
            <a:avLst/>
            <a:gdLst>
              <a:gd name="connsiteX0" fmla="*/ 0 w 4091940"/>
              <a:gd name="connsiteY0" fmla="*/ 1287780 h 1287780"/>
              <a:gd name="connsiteX1" fmla="*/ 4091940 w 4091940"/>
              <a:gd name="connsiteY1" fmla="*/ 0 h 1287780"/>
              <a:gd name="connsiteX0" fmla="*/ 0 w 4091940"/>
              <a:gd name="connsiteY0" fmla="*/ 1310343 h 1310343"/>
              <a:gd name="connsiteX1" fmla="*/ 4091940 w 4091940"/>
              <a:gd name="connsiteY1" fmla="*/ 22563 h 1310343"/>
              <a:gd name="connsiteX0" fmla="*/ 0 w 4091940"/>
              <a:gd name="connsiteY0" fmla="*/ 1302082 h 1303425"/>
              <a:gd name="connsiteX1" fmla="*/ 4091940 w 4091940"/>
              <a:gd name="connsiteY1" fmla="*/ 14302 h 130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91940" h="1303425">
                <a:moveTo>
                  <a:pt x="0" y="1302082"/>
                </a:moveTo>
                <a:cubicBezTo>
                  <a:pt x="1812925" y="1354787"/>
                  <a:pt x="2086610" y="-162228"/>
                  <a:pt x="4091940" y="14302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4CA4CA-E890-48BF-999B-DC586F99B56A}"/>
              </a:ext>
            </a:extLst>
          </p:cNvPr>
          <p:cNvSpPr txBox="1"/>
          <p:nvPr/>
        </p:nvSpPr>
        <p:spPr>
          <a:xfrm>
            <a:off x="6651718" y="3720640"/>
            <a:ext cx="229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Fault splays?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B8E8ED-76A8-461A-AF41-B0B93017EF28}"/>
              </a:ext>
            </a:extLst>
          </p:cNvPr>
          <p:cNvSpPr txBox="1"/>
          <p:nvPr/>
        </p:nvSpPr>
        <p:spPr>
          <a:xfrm>
            <a:off x="6658629" y="4358692"/>
            <a:ext cx="3589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Folded stratigraphy?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26AB4-12C7-40FA-9BBC-D3DC261647FF}"/>
              </a:ext>
            </a:extLst>
          </p:cNvPr>
          <p:cNvSpPr txBox="1"/>
          <p:nvPr/>
        </p:nvSpPr>
        <p:spPr>
          <a:xfrm>
            <a:off x="6683337" y="4943467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Intrusions?</a:t>
            </a:r>
          </a:p>
        </p:txBody>
      </p:sp>
    </p:spTree>
    <p:extLst>
      <p:ext uri="{BB962C8B-B14F-4D97-AF65-F5344CB8AC3E}">
        <p14:creationId xmlns:p14="http://schemas.microsoft.com/office/powerpoint/2010/main" val="275374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1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5" grpId="0" animBg="1"/>
      <p:bldP spid="25" grpId="1" animBg="1"/>
      <p:bldP spid="26" grpId="0" animBg="1"/>
      <p:bldP spid="26" grpId="1" animBg="1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8809-F625-4D08-9FE3-2859BE3B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 kinematic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BC4EE-04AF-452F-9875-DBA812F19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A97B406-18CD-4832-B096-57E6984CE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8" t="24601" r="24601" b="24590"/>
          <a:stretch/>
        </p:blipFill>
        <p:spPr bwMode="auto">
          <a:xfrm>
            <a:off x="2948923" y="1322748"/>
            <a:ext cx="3147075" cy="25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458B73C9-84AF-4158-8EBE-C0C96D24E3F2}"/>
              </a:ext>
            </a:extLst>
          </p:cNvPr>
          <p:cNvSpPr/>
          <p:nvPr/>
        </p:nvSpPr>
        <p:spPr>
          <a:xfrm rot="13078945">
            <a:off x="3379312" y="1989250"/>
            <a:ext cx="524656" cy="10228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725AC91-0FBC-493E-8513-4A3510C1E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6" t="27242" r="29823" b="25764"/>
          <a:stretch/>
        </p:blipFill>
        <p:spPr bwMode="auto">
          <a:xfrm>
            <a:off x="6484752" y="1346922"/>
            <a:ext cx="2959017" cy="26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1964D-8F10-45B6-826E-384402D6E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1" t="26654" r="32962" b="25246"/>
          <a:stretch/>
        </p:blipFill>
        <p:spPr bwMode="auto">
          <a:xfrm>
            <a:off x="2654203" y="4086185"/>
            <a:ext cx="3061426" cy="263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D55721-25C6-42AD-922E-A338EDE1F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5" t="26654" r="29028" b="25246"/>
          <a:stretch/>
        </p:blipFill>
        <p:spPr bwMode="auto">
          <a:xfrm>
            <a:off x="6650809" y="4086185"/>
            <a:ext cx="2987664" cy="256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6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40267" y="893174"/>
            <a:ext cx="11316305" cy="479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89901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Fold structural frame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0C09CC-D2B6-4737-8388-326AD98CCD7C}"/>
              </a:ext>
            </a:extLst>
          </p:cNvPr>
          <p:cNvGrpSpPr/>
          <p:nvPr/>
        </p:nvGrpSpPr>
        <p:grpSpPr>
          <a:xfrm>
            <a:off x="6916506" y="2161991"/>
            <a:ext cx="1724708" cy="1016813"/>
            <a:chOff x="5144098" y="2471406"/>
            <a:chExt cx="1724708" cy="101681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CCF97-D1C2-4612-94AC-3B877C1F4E2F}"/>
                </a:ext>
              </a:extLst>
            </p:cNvPr>
            <p:cNvCxnSpPr/>
            <p:nvPr/>
          </p:nvCxnSpPr>
          <p:spPr>
            <a:xfrm>
              <a:off x="5753018" y="2912952"/>
              <a:ext cx="1115788" cy="575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0811A-0573-46E8-BDB3-89A87E9C98A0}"/>
                </a:ext>
              </a:extLst>
            </p:cNvPr>
            <p:cNvSpPr txBox="1"/>
            <p:nvPr/>
          </p:nvSpPr>
          <p:spPr>
            <a:xfrm>
              <a:off x="5144098" y="2471406"/>
              <a:ext cx="72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Hinge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0D80F3-AED0-45BD-AC16-89B6CD591EA2}"/>
              </a:ext>
            </a:extLst>
          </p:cNvPr>
          <p:cNvGrpSpPr/>
          <p:nvPr/>
        </p:nvGrpSpPr>
        <p:grpSpPr>
          <a:xfrm>
            <a:off x="7488578" y="1504949"/>
            <a:ext cx="3114720" cy="3276384"/>
            <a:chOff x="5885362" y="1765300"/>
            <a:chExt cx="3114720" cy="327638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AC5457-F058-4BC2-A835-1D23D336AB46}"/>
                </a:ext>
              </a:extLst>
            </p:cNvPr>
            <p:cNvSpPr/>
            <p:nvPr/>
          </p:nvSpPr>
          <p:spPr>
            <a:xfrm>
              <a:off x="7423153" y="1765300"/>
              <a:ext cx="895350" cy="5016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11CBE9-0B70-4003-B8EB-C2DB3CC65E1C}"/>
                </a:ext>
              </a:extLst>
            </p:cNvPr>
            <p:cNvSpPr/>
            <p:nvPr/>
          </p:nvSpPr>
          <p:spPr>
            <a:xfrm>
              <a:off x="5885362" y="4452501"/>
              <a:ext cx="1432043" cy="5891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C917FB-A902-4D4A-B22A-25340BF21DB3}"/>
                </a:ext>
              </a:extLst>
            </p:cNvPr>
            <p:cNvSpPr txBox="1"/>
            <p:nvPr/>
          </p:nvSpPr>
          <p:spPr>
            <a:xfrm flipH="1">
              <a:off x="8200953" y="3882727"/>
              <a:ext cx="799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Limb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F0ECDB3-CE8A-4DE5-85B5-DE7D73591F2C}"/>
                </a:ext>
              </a:extLst>
            </p:cNvPr>
            <p:cNvCxnSpPr/>
            <p:nvPr/>
          </p:nvCxnSpPr>
          <p:spPr>
            <a:xfrm flipH="1">
              <a:off x="6924793" y="4374917"/>
              <a:ext cx="1672988" cy="489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B072CCC-6B9B-4EC6-A2D9-2997E8161E38}"/>
                </a:ext>
              </a:extLst>
            </p:cNvPr>
            <p:cNvCxnSpPr>
              <a:stCxn id="15" idx="0"/>
              <a:endCxn id="13" idx="4"/>
            </p:cNvCxnSpPr>
            <p:nvPr/>
          </p:nvCxnSpPr>
          <p:spPr>
            <a:xfrm flipH="1" flipV="1">
              <a:off x="7870828" y="2266950"/>
              <a:ext cx="729689" cy="1615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1522BE5-BB34-4B6F-952D-802877B941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3" y="1441554"/>
            <a:ext cx="4156494" cy="3183846"/>
          </a:xfrm>
          <a:prstGeom prst="rect">
            <a:avLst/>
          </a:prstGeom>
        </p:spPr>
      </p:pic>
      <p:sp>
        <p:nvSpPr>
          <p:cNvPr id="23" name="Freeform 35">
            <a:extLst>
              <a:ext uri="{FF2B5EF4-FFF2-40B4-BE49-F238E27FC236}">
                <a16:creationId xmlns:a16="http://schemas.microsoft.com/office/drawing/2014/main" id="{E0171E1D-530D-4CDB-90A8-0A5FB3D6D455}"/>
              </a:ext>
            </a:extLst>
          </p:cNvPr>
          <p:cNvSpPr/>
          <p:nvPr/>
        </p:nvSpPr>
        <p:spPr>
          <a:xfrm>
            <a:off x="2821665" y="1985247"/>
            <a:ext cx="258658" cy="2480466"/>
          </a:xfrm>
          <a:custGeom>
            <a:avLst/>
            <a:gdLst>
              <a:gd name="connsiteX0" fmla="*/ 387626 w 387626"/>
              <a:gd name="connsiteY0" fmla="*/ 0 h 3717235"/>
              <a:gd name="connsiteX1" fmla="*/ 208722 w 387626"/>
              <a:gd name="connsiteY1" fmla="*/ 1331844 h 3717235"/>
              <a:gd name="connsiteX2" fmla="*/ 69574 w 387626"/>
              <a:gd name="connsiteY2" fmla="*/ 2832652 h 3717235"/>
              <a:gd name="connsiteX3" fmla="*/ 0 w 387626"/>
              <a:gd name="connsiteY3" fmla="*/ 3717235 h 3717235"/>
              <a:gd name="connsiteX4" fmla="*/ 0 w 387626"/>
              <a:gd name="connsiteY4" fmla="*/ 3717235 h 371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626" h="3717235">
                <a:moveTo>
                  <a:pt x="387626" y="0"/>
                </a:moveTo>
                <a:cubicBezTo>
                  <a:pt x="324678" y="429867"/>
                  <a:pt x="261731" y="859735"/>
                  <a:pt x="208722" y="1331844"/>
                </a:cubicBezTo>
                <a:cubicBezTo>
                  <a:pt x="155713" y="1803953"/>
                  <a:pt x="104361" y="2435087"/>
                  <a:pt x="69574" y="2832652"/>
                </a:cubicBezTo>
                <a:cubicBezTo>
                  <a:pt x="34787" y="3230217"/>
                  <a:pt x="0" y="3717235"/>
                  <a:pt x="0" y="3717235"/>
                </a:cubicBezTo>
                <a:lnTo>
                  <a:pt x="0" y="371723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CBD321-6E5D-4577-BEB9-E3C42894CDDE}"/>
              </a:ext>
            </a:extLst>
          </p:cNvPr>
          <p:cNvSpPr txBox="1"/>
          <p:nvPr/>
        </p:nvSpPr>
        <p:spPr>
          <a:xfrm>
            <a:off x="6390762" y="1237241"/>
            <a:ext cx="22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Point of inflection?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5EEEB4-D6F0-4843-8F6D-D77983792B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745" y="893174"/>
            <a:ext cx="4682404" cy="4642676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99BE511-E298-45C2-A82B-705C725CD4FE}"/>
              </a:ext>
            </a:extLst>
          </p:cNvPr>
          <p:cNvSpPr/>
          <p:nvPr/>
        </p:nvSpPr>
        <p:spPr>
          <a:xfrm rot="1293604">
            <a:off x="3226867" y="1972940"/>
            <a:ext cx="445477" cy="151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99A6A2-567D-4890-BC6B-B863FE8B9295}"/>
              </a:ext>
            </a:extLst>
          </p:cNvPr>
          <p:cNvSpPr/>
          <p:nvPr/>
        </p:nvSpPr>
        <p:spPr>
          <a:xfrm rot="20555936">
            <a:off x="2186052" y="2010783"/>
            <a:ext cx="445477" cy="151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018DD-BC41-4809-939F-53A5BEC876B5}"/>
              </a:ext>
            </a:extLst>
          </p:cNvPr>
          <p:cNvGrpSpPr/>
          <p:nvPr/>
        </p:nvGrpSpPr>
        <p:grpSpPr>
          <a:xfrm>
            <a:off x="7916627" y="4738555"/>
            <a:ext cx="1546492" cy="369332"/>
            <a:chOff x="6313608" y="4307244"/>
            <a:chExt cx="154649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52AEA9-971C-4185-8C4F-838AA821414E}"/>
                </a:ext>
              </a:extLst>
            </p:cNvPr>
            <p:cNvSpPr txBox="1"/>
            <p:nvPr/>
          </p:nvSpPr>
          <p:spPr>
            <a:xfrm>
              <a:off x="6313608" y="4307244"/>
              <a:ext cx="1546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½ Wavelength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40F611F-7168-43F2-8F0B-A8B71C00B7DF}"/>
                </a:ext>
              </a:extLst>
            </p:cNvPr>
            <p:cNvCxnSpPr/>
            <p:nvPr/>
          </p:nvCxnSpPr>
          <p:spPr>
            <a:xfrm flipV="1">
              <a:off x="6368156" y="4604308"/>
              <a:ext cx="1491944" cy="41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CEA1A5-D758-49C9-A373-B5032BDE645C}"/>
              </a:ext>
            </a:extLst>
          </p:cNvPr>
          <p:cNvCxnSpPr/>
          <p:nvPr/>
        </p:nvCxnSpPr>
        <p:spPr>
          <a:xfrm flipV="1">
            <a:off x="6617707" y="4717565"/>
            <a:ext cx="1521366" cy="26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19AC6D-33EB-4CBF-BCA9-0D5FC98574ED}"/>
              </a:ext>
            </a:extLst>
          </p:cNvPr>
          <p:cNvCxnSpPr/>
          <p:nvPr/>
        </p:nvCxnSpPr>
        <p:spPr>
          <a:xfrm>
            <a:off x="8210948" y="1437899"/>
            <a:ext cx="1263097" cy="18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0E2705-9B75-4CF6-8875-A6CFDB500B3B}"/>
              </a:ext>
            </a:extLst>
          </p:cNvPr>
          <p:cNvSpPr txBox="1"/>
          <p:nvPr/>
        </p:nvSpPr>
        <p:spPr>
          <a:xfrm>
            <a:off x="4852291" y="4836229"/>
            <a:ext cx="22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Point of inflection?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0080FC-CABD-4025-A42F-56BA24F41D8D}"/>
              </a:ext>
            </a:extLst>
          </p:cNvPr>
          <p:cNvCxnSpPr/>
          <p:nvPr/>
        </p:nvCxnSpPr>
        <p:spPr>
          <a:xfrm>
            <a:off x="6263629" y="3145335"/>
            <a:ext cx="4283345" cy="3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28CA28-D017-4F23-B013-2EF5F47B4A42}"/>
              </a:ext>
            </a:extLst>
          </p:cNvPr>
          <p:cNvGrpSpPr/>
          <p:nvPr/>
        </p:nvGrpSpPr>
        <p:grpSpPr>
          <a:xfrm>
            <a:off x="7971175" y="1755774"/>
            <a:ext cx="1491944" cy="3283998"/>
            <a:chOff x="6368156" y="1324463"/>
            <a:chExt cx="1491944" cy="328399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12452EB-B2C7-4A57-AE71-A5BFF0EE831E}"/>
                </a:ext>
              </a:extLst>
            </p:cNvPr>
            <p:cNvCxnSpPr/>
            <p:nvPr/>
          </p:nvCxnSpPr>
          <p:spPr>
            <a:xfrm>
              <a:off x="7860100" y="1324463"/>
              <a:ext cx="0" cy="32651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E0E761-0DC3-4534-9F96-E547F76D3EB5}"/>
                </a:ext>
              </a:extLst>
            </p:cNvPr>
            <p:cNvCxnSpPr/>
            <p:nvPr/>
          </p:nvCxnSpPr>
          <p:spPr>
            <a:xfrm>
              <a:off x="6368156" y="1343340"/>
              <a:ext cx="0" cy="32651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A6145C-4FB8-4390-947D-195D35A1438F}"/>
              </a:ext>
            </a:extLst>
          </p:cNvPr>
          <p:cNvSpPr/>
          <p:nvPr/>
        </p:nvSpPr>
        <p:spPr>
          <a:xfrm>
            <a:off x="7907865" y="1699137"/>
            <a:ext cx="1515533" cy="3029236"/>
          </a:xfrm>
          <a:custGeom>
            <a:avLst/>
            <a:gdLst>
              <a:gd name="connsiteX0" fmla="*/ 0 w 1515533"/>
              <a:gd name="connsiteY0" fmla="*/ 2974463 h 3029236"/>
              <a:gd name="connsiteX1" fmla="*/ 372533 w 1515533"/>
              <a:gd name="connsiteY1" fmla="*/ 2923663 h 3029236"/>
              <a:gd name="connsiteX2" fmla="*/ 651933 w 1515533"/>
              <a:gd name="connsiteY2" fmla="*/ 2017730 h 3029236"/>
              <a:gd name="connsiteX3" fmla="*/ 905933 w 1515533"/>
              <a:gd name="connsiteY3" fmla="*/ 595330 h 3029236"/>
              <a:gd name="connsiteX4" fmla="*/ 1100666 w 1515533"/>
              <a:gd name="connsiteY4" fmla="*/ 61930 h 3029236"/>
              <a:gd name="connsiteX5" fmla="*/ 1515533 w 1515533"/>
              <a:gd name="connsiteY5" fmla="*/ 11130 h 3029236"/>
              <a:gd name="connsiteX6" fmla="*/ 1515533 w 1515533"/>
              <a:gd name="connsiteY6" fmla="*/ 11130 h 30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5533" h="3029236">
                <a:moveTo>
                  <a:pt x="0" y="2974463"/>
                </a:moveTo>
                <a:cubicBezTo>
                  <a:pt x="131939" y="3028790"/>
                  <a:pt x="263878" y="3083118"/>
                  <a:pt x="372533" y="2923663"/>
                </a:cubicBezTo>
                <a:cubicBezTo>
                  <a:pt x="481188" y="2764208"/>
                  <a:pt x="563033" y="2405785"/>
                  <a:pt x="651933" y="2017730"/>
                </a:cubicBezTo>
                <a:cubicBezTo>
                  <a:pt x="740833" y="1629674"/>
                  <a:pt x="831144" y="921297"/>
                  <a:pt x="905933" y="595330"/>
                </a:cubicBezTo>
                <a:cubicBezTo>
                  <a:pt x="980722" y="269363"/>
                  <a:pt x="999066" y="159297"/>
                  <a:pt x="1100666" y="61930"/>
                </a:cubicBezTo>
                <a:cubicBezTo>
                  <a:pt x="1202266" y="-35437"/>
                  <a:pt x="1515533" y="11130"/>
                  <a:pt x="1515533" y="11130"/>
                </a:cubicBezTo>
                <a:lnTo>
                  <a:pt x="1515533" y="1113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8756D59-E475-43C4-BB28-C7B5F135A1D8}"/>
              </a:ext>
            </a:extLst>
          </p:cNvPr>
          <p:cNvSpPr/>
          <p:nvPr/>
        </p:nvSpPr>
        <p:spPr>
          <a:xfrm flipH="1">
            <a:off x="6426772" y="1699137"/>
            <a:ext cx="1856868" cy="3029236"/>
          </a:xfrm>
          <a:custGeom>
            <a:avLst/>
            <a:gdLst>
              <a:gd name="connsiteX0" fmla="*/ 0 w 1515533"/>
              <a:gd name="connsiteY0" fmla="*/ 2974463 h 3029236"/>
              <a:gd name="connsiteX1" fmla="*/ 372533 w 1515533"/>
              <a:gd name="connsiteY1" fmla="*/ 2923663 h 3029236"/>
              <a:gd name="connsiteX2" fmla="*/ 651933 w 1515533"/>
              <a:gd name="connsiteY2" fmla="*/ 2017730 h 3029236"/>
              <a:gd name="connsiteX3" fmla="*/ 905933 w 1515533"/>
              <a:gd name="connsiteY3" fmla="*/ 595330 h 3029236"/>
              <a:gd name="connsiteX4" fmla="*/ 1100666 w 1515533"/>
              <a:gd name="connsiteY4" fmla="*/ 61930 h 3029236"/>
              <a:gd name="connsiteX5" fmla="*/ 1515533 w 1515533"/>
              <a:gd name="connsiteY5" fmla="*/ 11130 h 3029236"/>
              <a:gd name="connsiteX6" fmla="*/ 1515533 w 1515533"/>
              <a:gd name="connsiteY6" fmla="*/ 11130 h 30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5533" h="3029236">
                <a:moveTo>
                  <a:pt x="0" y="2974463"/>
                </a:moveTo>
                <a:cubicBezTo>
                  <a:pt x="131939" y="3028790"/>
                  <a:pt x="263878" y="3083118"/>
                  <a:pt x="372533" y="2923663"/>
                </a:cubicBezTo>
                <a:cubicBezTo>
                  <a:pt x="481188" y="2764208"/>
                  <a:pt x="563033" y="2405785"/>
                  <a:pt x="651933" y="2017730"/>
                </a:cubicBezTo>
                <a:cubicBezTo>
                  <a:pt x="740833" y="1629674"/>
                  <a:pt x="831144" y="921297"/>
                  <a:pt x="905933" y="595330"/>
                </a:cubicBezTo>
                <a:cubicBezTo>
                  <a:pt x="980722" y="269363"/>
                  <a:pt x="999066" y="159297"/>
                  <a:pt x="1100666" y="61930"/>
                </a:cubicBezTo>
                <a:cubicBezTo>
                  <a:pt x="1202266" y="-35437"/>
                  <a:pt x="1515533" y="11130"/>
                  <a:pt x="1515533" y="11130"/>
                </a:cubicBezTo>
                <a:lnTo>
                  <a:pt x="1515533" y="1113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F70DCA1-E547-4734-86DD-D80B201392EB}"/>
              </a:ext>
            </a:extLst>
          </p:cNvPr>
          <p:cNvSpPr/>
          <p:nvPr/>
        </p:nvSpPr>
        <p:spPr>
          <a:xfrm flipH="1">
            <a:off x="8999721" y="1699137"/>
            <a:ext cx="1856868" cy="3029236"/>
          </a:xfrm>
          <a:custGeom>
            <a:avLst/>
            <a:gdLst>
              <a:gd name="connsiteX0" fmla="*/ 0 w 1515533"/>
              <a:gd name="connsiteY0" fmla="*/ 2974463 h 3029236"/>
              <a:gd name="connsiteX1" fmla="*/ 372533 w 1515533"/>
              <a:gd name="connsiteY1" fmla="*/ 2923663 h 3029236"/>
              <a:gd name="connsiteX2" fmla="*/ 651933 w 1515533"/>
              <a:gd name="connsiteY2" fmla="*/ 2017730 h 3029236"/>
              <a:gd name="connsiteX3" fmla="*/ 905933 w 1515533"/>
              <a:gd name="connsiteY3" fmla="*/ 595330 h 3029236"/>
              <a:gd name="connsiteX4" fmla="*/ 1100666 w 1515533"/>
              <a:gd name="connsiteY4" fmla="*/ 61930 h 3029236"/>
              <a:gd name="connsiteX5" fmla="*/ 1515533 w 1515533"/>
              <a:gd name="connsiteY5" fmla="*/ 11130 h 3029236"/>
              <a:gd name="connsiteX6" fmla="*/ 1515533 w 1515533"/>
              <a:gd name="connsiteY6" fmla="*/ 11130 h 30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5533" h="3029236">
                <a:moveTo>
                  <a:pt x="0" y="2974463"/>
                </a:moveTo>
                <a:cubicBezTo>
                  <a:pt x="131939" y="3028790"/>
                  <a:pt x="263878" y="3083118"/>
                  <a:pt x="372533" y="2923663"/>
                </a:cubicBezTo>
                <a:cubicBezTo>
                  <a:pt x="481188" y="2764208"/>
                  <a:pt x="563033" y="2405785"/>
                  <a:pt x="651933" y="2017730"/>
                </a:cubicBezTo>
                <a:cubicBezTo>
                  <a:pt x="740833" y="1629674"/>
                  <a:pt x="831144" y="921297"/>
                  <a:pt x="905933" y="595330"/>
                </a:cubicBezTo>
                <a:cubicBezTo>
                  <a:pt x="980722" y="269363"/>
                  <a:pt x="999066" y="159297"/>
                  <a:pt x="1100666" y="61930"/>
                </a:cubicBezTo>
                <a:cubicBezTo>
                  <a:pt x="1202266" y="-35437"/>
                  <a:pt x="1515533" y="11130"/>
                  <a:pt x="1515533" y="11130"/>
                </a:cubicBezTo>
                <a:lnTo>
                  <a:pt x="1515533" y="1113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846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7519" y="1225801"/>
            <a:ext cx="11208428" cy="3018631"/>
          </a:xfrm>
        </p:spPr>
        <p:txBody>
          <a:bodyPr>
            <a:normAutofit/>
          </a:bodyPr>
          <a:lstStyle/>
          <a:p>
            <a:r>
              <a:rPr lang="en-AU" dirty="0"/>
              <a:t>Fold</a:t>
            </a:r>
            <a:r>
              <a:rPr lang="fr-FR" dirty="0"/>
              <a:t> Frame F = (X,Y,Z)</a:t>
            </a:r>
          </a:p>
          <a:p>
            <a:pPr lvl="1"/>
            <a:r>
              <a:rPr lang="en-AU" dirty="0"/>
              <a:t>Based</a:t>
            </a:r>
            <a:r>
              <a:rPr lang="fr-FR" dirty="0"/>
              <a:t> on the </a:t>
            </a:r>
            <a:r>
              <a:rPr lang="fr-FR" dirty="0" err="1"/>
              <a:t>finite</a:t>
            </a:r>
            <a:r>
              <a:rPr lang="fr-FR" dirty="0"/>
              <a:t> </a:t>
            </a:r>
            <a:r>
              <a:rPr lang="fr-FR" dirty="0" err="1"/>
              <a:t>strain</a:t>
            </a:r>
            <a:r>
              <a:rPr lang="fr-FR" dirty="0"/>
              <a:t> </a:t>
            </a:r>
            <a:r>
              <a:rPr lang="fr-FR" dirty="0" err="1"/>
              <a:t>ellipsoid</a:t>
            </a:r>
            <a:endParaRPr lang="fr-FR" dirty="0"/>
          </a:p>
          <a:p>
            <a:r>
              <a:rPr lang="fr-FR" dirty="0"/>
              <a:t>Relative orientation of </a:t>
            </a:r>
            <a:r>
              <a:rPr lang="fr-FR" dirty="0" err="1"/>
              <a:t>deformed</a:t>
            </a:r>
            <a:r>
              <a:rPr lang="fr-FR" dirty="0"/>
              <a:t> foliation.</a:t>
            </a:r>
            <a:endParaRPr lang="fr-FR" baseline="-25000" dirty="0"/>
          </a:p>
          <a:p>
            <a:pPr lvl="1"/>
            <a:r>
              <a:rPr lang="fr-FR" dirty="0"/>
              <a:t>Local rotation </a:t>
            </a:r>
            <a:r>
              <a:rPr lang="fr-FR" dirty="0" err="1"/>
              <a:t>within</a:t>
            </a:r>
            <a:r>
              <a:rPr lang="fr-FR" dirty="0"/>
              <a:t> the </a:t>
            </a:r>
            <a:r>
              <a:rPr lang="fr-FR" dirty="0" err="1"/>
              <a:t>fold</a:t>
            </a:r>
            <a:r>
              <a:rPr lang="fr-FR" dirty="0"/>
              <a:t> frame.</a:t>
            </a:r>
          </a:p>
          <a:p>
            <a:pPr lvl="2"/>
            <a:r>
              <a:rPr lang="fr-FR" dirty="0"/>
              <a:t> </a:t>
            </a:r>
            <a:r>
              <a:rPr lang="fr-FR" dirty="0" err="1"/>
              <a:t>Fold</a:t>
            </a:r>
            <a:r>
              <a:rPr lang="fr-FR" dirty="0"/>
              <a:t> axis rotation angle (</a:t>
            </a:r>
            <a:r>
              <a:rPr lang="el-GR" dirty="0"/>
              <a:t>α</a:t>
            </a:r>
            <a:r>
              <a:rPr lang="en-AU" baseline="-25000" dirty="0"/>
              <a:t>p</a:t>
            </a:r>
            <a:r>
              <a:rPr lang="en-AU" dirty="0"/>
              <a:t>) </a:t>
            </a:r>
            <a:endParaRPr lang="fr-FR" dirty="0"/>
          </a:p>
          <a:p>
            <a:pPr lvl="2"/>
            <a:r>
              <a:rPr lang="fr-FR" dirty="0"/>
              <a:t> </a:t>
            </a:r>
            <a:r>
              <a:rPr lang="fr-FR" dirty="0" err="1"/>
              <a:t>Fold</a:t>
            </a:r>
            <a:r>
              <a:rPr lang="fr-FR" dirty="0"/>
              <a:t> </a:t>
            </a:r>
            <a:r>
              <a:rPr lang="fr-FR" dirty="0" err="1"/>
              <a:t>limb</a:t>
            </a:r>
            <a:r>
              <a:rPr lang="fr-FR" dirty="0"/>
              <a:t> rotation angle (</a:t>
            </a:r>
            <a:r>
              <a:rPr lang="el-GR" dirty="0"/>
              <a:t>α</a:t>
            </a:r>
            <a:r>
              <a:rPr lang="en-AU" baseline="-25000" dirty="0"/>
              <a:t>L</a:t>
            </a:r>
            <a:r>
              <a:rPr lang="en-AU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2652" y="174455"/>
            <a:ext cx="10058400" cy="783713"/>
          </a:xfrm>
        </p:spPr>
        <p:txBody>
          <a:bodyPr>
            <a:normAutofit/>
          </a:bodyPr>
          <a:lstStyle/>
          <a:p>
            <a:r>
              <a:rPr lang="fr-FR" dirty="0" err="1"/>
              <a:t>Implicit</a:t>
            </a:r>
            <a:r>
              <a:rPr lang="fr-FR" dirty="0"/>
              <a:t> </a:t>
            </a:r>
            <a:r>
              <a:rPr lang="fr-FR" dirty="0" err="1"/>
              <a:t>Fold</a:t>
            </a:r>
            <a:r>
              <a:rPr lang="fr-FR" dirty="0"/>
              <a:t> Modeling: </a:t>
            </a:r>
            <a:r>
              <a:rPr lang="fr-FR" dirty="0" err="1"/>
              <a:t>fold</a:t>
            </a:r>
            <a:r>
              <a:rPr lang="fr-FR" dirty="0"/>
              <a:t> frame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46" y="3705225"/>
            <a:ext cx="4374040" cy="2737010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7482761" y="4804950"/>
            <a:ext cx="529449" cy="1159383"/>
          </a:xfrm>
          <a:custGeom>
            <a:avLst/>
            <a:gdLst>
              <a:gd name="connsiteX0" fmla="*/ 0 w 1095375"/>
              <a:gd name="connsiteY0" fmla="*/ 0 h 0"/>
              <a:gd name="connsiteX1" fmla="*/ 1095375 w 1095375"/>
              <a:gd name="connsiteY1" fmla="*/ 0 h 0"/>
              <a:gd name="connsiteX0" fmla="*/ 2564 w 2564"/>
              <a:gd name="connsiteY0" fmla="*/ 0 h 114586"/>
              <a:gd name="connsiteX1" fmla="*/ 0 w 2564"/>
              <a:gd name="connsiteY1" fmla="*/ 114586 h 114586"/>
              <a:gd name="connsiteX0" fmla="*/ 11500 w 11500"/>
              <a:gd name="connsiteY0" fmla="*/ 0 h 9818"/>
              <a:gd name="connsiteX1" fmla="*/ 0 w 11500"/>
              <a:gd name="connsiteY1" fmla="*/ 9818 h 9818"/>
              <a:gd name="connsiteX0" fmla="*/ 12826 w 12826"/>
              <a:gd name="connsiteY0" fmla="*/ 0 h 13519"/>
              <a:gd name="connsiteX1" fmla="*/ 0 w 12826"/>
              <a:gd name="connsiteY1" fmla="*/ 13519 h 13519"/>
              <a:gd name="connsiteX0" fmla="*/ 8406 w 8406"/>
              <a:gd name="connsiteY0" fmla="*/ 0 h 15680"/>
              <a:gd name="connsiteX1" fmla="*/ 0 w 8406"/>
              <a:gd name="connsiteY1" fmla="*/ 15680 h 1568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cubicBezTo>
                  <a:pt x="6895" y="3070"/>
                  <a:pt x="2502" y="7244"/>
                  <a:pt x="0" y="10000"/>
                </a:cubicBezTo>
              </a:path>
            </a:pathLst>
          </a:custGeom>
          <a:noFill/>
          <a:ln w="38100">
            <a:solidFill>
              <a:schemeClr val="accent3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7655699" y="4817539"/>
            <a:ext cx="1443487" cy="1555093"/>
          </a:xfrm>
          <a:custGeom>
            <a:avLst/>
            <a:gdLst>
              <a:gd name="connsiteX0" fmla="*/ 357188 w 1323975"/>
              <a:gd name="connsiteY0" fmla="*/ 9525 h 461963"/>
              <a:gd name="connsiteX1" fmla="*/ 1323975 w 1323975"/>
              <a:gd name="connsiteY1" fmla="*/ 0 h 461963"/>
              <a:gd name="connsiteX2" fmla="*/ 1038225 w 1323975"/>
              <a:gd name="connsiteY2" fmla="*/ 461963 h 461963"/>
              <a:gd name="connsiteX3" fmla="*/ 0 w 1323975"/>
              <a:gd name="connsiteY3" fmla="*/ 423863 h 461963"/>
              <a:gd name="connsiteX4" fmla="*/ 357188 w 1323975"/>
              <a:gd name="connsiteY4" fmla="*/ 9525 h 461963"/>
              <a:gd name="connsiteX0" fmla="*/ 247651 w 1214438"/>
              <a:gd name="connsiteY0" fmla="*/ 9525 h 523875"/>
              <a:gd name="connsiteX1" fmla="*/ 1214438 w 1214438"/>
              <a:gd name="connsiteY1" fmla="*/ 0 h 523875"/>
              <a:gd name="connsiteX2" fmla="*/ 928688 w 1214438"/>
              <a:gd name="connsiteY2" fmla="*/ 461963 h 523875"/>
              <a:gd name="connsiteX3" fmla="*/ 0 w 1214438"/>
              <a:gd name="connsiteY3" fmla="*/ 523875 h 523875"/>
              <a:gd name="connsiteX4" fmla="*/ 247651 w 1214438"/>
              <a:gd name="connsiteY4" fmla="*/ 9525 h 523875"/>
              <a:gd name="connsiteX0" fmla="*/ 247651 w 1214438"/>
              <a:gd name="connsiteY0" fmla="*/ 9525 h 557213"/>
              <a:gd name="connsiteX1" fmla="*/ 1214438 w 1214438"/>
              <a:gd name="connsiteY1" fmla="*/ 0 h 557213"/>
              <a:gd name="connsiteX2" fmla="*/ 942976 w 1214438"/>
              <a:gd name="connsiteY2" fmla="*/ 557213 h 557213"/>
              <a:gd name="connsiteX3" fmla="*/ 0 w 1214438"/>
              <a:gd name="connsiteY3" fmla="*/ 523875 h 557213"/>
              <a:gd name="connsiteX4" fmla="*/ 247651 w 1214438"/>
              <a:gd name="connsiteY4" fmla="*/ 9525 h 557213"/>
              <a:gd name="connsiteX0" fmla="*/ 247651 w 1214438"/>
              <a:gd name="connsiteY0" fmla="*/ 9525 h 581025"/>
              <a:gd name="connsiteX1" fmla="*/ 1214438 w 1214438"/>
              <a:gd name="connsiteY1" fmla="*/ 0 h 581025"/>
              <a:gd name="connsiteX2" fmla="*/ 947739 w 1214438"/>
              <a:gd name="connsiteY2" fmla="*/ 581025 h 581025"/>
              <a:gd name="connsiteX3" fmla="*/ 0 w 1214438"/>
              <a:gd name="connsiteY3" fmla="*/ 523875 h 581025"/>
              <a:gd name="connsiteX4" fmla="*/ 247651 w 1214438"/>
              <a:gd name="connsiteY4" fmla="*/ 9525 h 581025"/>
              <a:gd name="connsiteX0" fmla="*/ 247651 w 1214438"/>
              <a:gd name="connsiteY0" fmla="*/ 9525 h 581025"/>
              <a:gd name="connsiteX1" fmla="*/ 1214438 w 1214438"/>
              <a:gd name="connsiteY1" fmla="*/ 0 h 581025"/>
              <a:gd name="connsiteX2" fmla="*/ 1019177 w 1214438"/>
              <a:gd name="connsiteY2" fmla="*/ 581025 h 581025"/>
              <a:gd name="connsiteX3" fmla="*/ 0 w 1214438"/>
              <a:gd name="connsiteY3" fmla="*/ 523875 h 581025"/>
              <a:gd name="connsiteX4" fmla="*/ 247651 w 1214438"/>
              <a:gd name="connsiteY4" fmla="*/ 9525 h 581025"/>
              <a:gd name="connsiteX0" fmla="*/ 247651 w 1109663"/>
              <a:gd name="connsiteY0" fmla="*/ 0 h 571500"/>
              <a:gd name="connsiteX1" fmla="*/ 1109663 w 1109663"/>
              <a:gd name="connsiteY1" fmla="*/ 404812 h 571500"/>
              <a:gd name="connsiteX2" fmla="*/ 1019177 w 1109663"/>
              <a:gd name="connsiteY2" fmla="*/ 571500 h 571500"/>
              <a:gd name="connsiteX3" fmla="*/ 0 w 1109663"/>
              <a:gd name="connsiteY3" fmla="*/ 514350 h 571500"/>
              <a:gd name="connsiteX4" fmla="*/ 247651 w 1109663"/>
              <a:gd name="connsiteY4" fmla="*/ 0 h 571500"/>
              <a:gd name="connsiteX0" fmla="*/ 247651 w 1109663"/>
              <a:gd name="connsiteY0" fmla="*/ 0 h 847725"/>
              <a:gd name="connsiteX1" fmla="*/ 1109663 w 1109663"/>
              <a:gd name="connsiteY1" fmla="*/ 404812 h 847725"/>
              <a:gd name="connsiteX2" fmla="*/ 938214 w 1109663"/>
              <a:gd name="connsiteY2" fmla="*/ 847725 h 847725"/>
              <a:gd name="connsiteX3" fmla="*/ 0 w 1109663"/>
              <a:gd name="connsiteY3" fmla="*/ 514350 h 847725"/>
              <a:gd name="connsiteX4" fmla="*/ 247651 w 1109663"/>
              <a:gd name="connsiteY4" fmla="*/ 0 h 847725"/>
              <a:gd name="connsiteX0" fmla="*/ 247651 w 1104900"/>
              <a:gd name="connsiteY0" fmla="*/ 0 h 847725"/>
              <a:gd name="connsiteX1" fmla="*/ 1104900 w 1104900"/>
              <a:gd name="connsiteY1" fmla="*/ 219074 h 847725"/>
              <a:gd name="connsiteX2" fmla="*/ 938214 w 1104900"/>
              <a:gd name="connsiteY2" fmla="*/ 847725 h 847725"/>
              <a:gd name="connsiteX3" fmla="*/ 0 w 1104900"/>
              <a:gd name="connsiteY3" fmla="*/ 514350 h 847725"/>
              <a:gd name="connsiteX4" fmla="*/ 247651 w 1104900"/>
              <a:gd name="connsiteY4" fmla="*/ 0 h 847725"/>
              <a:gd name="connsiteX0" fmla="*/ 247651 w 1104900"/>
              <a:gd name="connsiteY0" fmla="*/ 0 h 819150"/>
              <a:gd name="connsiteX1" fmla="*/ 1104900 w 1104900"/>
              <a:gd name="connsiteY1" fmla="*/ 219074 h 819150"/>
              <a:gd name="connsiteX2" fmla="*/ 890589 w 1104900"/>
              <a:gd name="connsiteY2" fmla="*/ 819150 h 819150"/>
              <a:gd name="connsiteX3" fmla="*/ 0 w 1104900"/>
              <a:gd name="connsiteY3" fmla="*/ 514350 h 819150"/>
              <a:gd name="connsiteX4" fmla="*/ 247651 w 1104900"/>
              <a:gd name="connsiteY4" fmla="*/ 0 h 819150"/>
              <a:gd name="connsiteX0" fmla="*/ 247651 w 1104900"/>
              <a:gd name="connsiteY0" fmla="*/ 0 h 749124"/>
              <a:gd name="connsiteX1" fmla="*/ 1104900 w 1104900"/>
              <a:gd name="connsiteY1" fmla="*/ 219074 h 749124"/>
              <a:gd name="connsiteX2" fmla="*/ 884754 w 1104900"/>
              <a:gd name="connsiteY2" fmla="*/ 749124 h 749124"/>
              <a:gd name="connsiteX3" fmla="*/ 0 w 1104900"/>
              <a:gd name="connsiteY3" fmla="*/ 514350 h 749124"/>
              <a:gd name="connsiteX4" fmla="*/ 247651 w 1104900"/>
              <a:gd name="connsiteY4" fmla="*/ 0 h 749124"/>
              <a:gd name="connsiteX0" fmla="*/ 234399 w 1091648"/>
              <a:gd name="connsiteY0" fmla="*/ 0 h 749124"/>
              <a:gd name="connsiteX1" fmla="*/ 1091648 w 1091648"/>
              <a:gd name="connsiteY1" fmla="*/ 219074 h 749124"/>
              <a:gd name="connsiteX2" fmla="*/ 871502 w 1091648"/>
              <a:gd name="connsiteY2" fmla="*/ 749124 h 749124"/>
              <a:gd name="connsiteX3" fmla="*/ 0 w 1091648"/>
              <a:gd name="connsiteY3" fmla="*/ 514350 h 749124"/>
              <a:gd name="connsiteX4" fmla="*/ 234399 w 1091648"/>
              <a:gd name="connsiteY4" fmla="*/ 0 h 749124"/>
              <a:gd name="connsiteX0" fmla="*/ 247650 w 1091648"/>
              <a:gd name="connsiteY0" fmla="*/ 0 h 742498"/>
              <a:gd name="connsiteX1" fmla="*/ 1091648 w 1091648"/>
              <a:gd name="connsiteY1" fmla="*/ 212448 h 742498"/>
              <a:gd name="connsiteX2" fmla="*/ 871502 w 1091648"/>
              <a:gd name="connsiteY2" fmla="*/ 742498 h 742498"/>
              <a:gd name="connsiteX3" fmla="*/ 0 w 1091648"/>
              <a:gd name="connsiteY3" fmla="*/ 507724 h 742498"/>
              <a:gd name="connsiteX4" fmla="*/ 247650 w 1091648"/>
              <a:gd name="connsiteY4" fmla="*/ 0 h 742498"/>
              <a:gd name="connsiteX0" fmla="*/ 237711 w 1091648"/>
              <a:gd name="connsiteY0" fmla="*/ 0 h 749124"/>
              <a:gd name="connsiteX1" fmla="*/ 1091648 w 1091648"/>
              <a:gd name="connsiteY1" fmla="*/ 219074 h 749124"/>
              <a:gd name="connsiteX2" fmla="*/ 871502 w 1091648"/>
              <a:gd name="connsiteY2" fmla="*/ 749124 h 749124"/>
              <a:gd name="connsiteX3" fmla="*/ 0 w 1091648"/>
              <a:gd name="connsiteY3" fmla="*/ 514350 h 749124"/>
              <a:gd name="connsiteX4" fmla="*/ 237711 w 1091648"/>
              <a:gd name="connsiteY4" fmla="*/ 0 h 749124"/>
              <a:gd name="connsiteX0" fmla="*/ 237711 w 1004115"/>
              <a:gd name="connsiteY0" fmla="*/ 0 h 749124"/>
              <a:gd name="connsiteX1" fmla="*/ 1004115 w 1004115"/>
              <a:gd name="connsiteY1" fmla="*/ 592548 h 749124"/>
              <a:gd name="connsiteX2" fmla="*/ 871502 w 1004115"/>
              <a:gd name="connsiteY2" fmla="*/ 749124 h 749124"/>
              <a:gd name="connsiteX3" fmla="*/ 0 w 1004115"/>
              <a:gd name="connsiteY3" fmla="*/ 514350 h 749124"/>
              <a:gd name="connsiteX4" fmla="*/ 237711 w 1004115"/>
              <a:gd name="connsiteY4" fmla="*/ 0 h 749124"/>
              <a:gd name="connsiteX0" fmla="*/ 237711 w 1004115"/>
              <a:gd name="connsiteY0" fmla="*/ 0 h 1128433"/>
              <a:gd name="connsiteX1" fmla="*/ 1004115 w 1004115"/>
              <a:gd name="connsiteY1" fmla="*/ 592548 h 1128433"/>
              <a:gd name="connsiteX2" fmla="*/ 807311 w 1004115"/>
              <a:gd name="connsiteY2" fmla="*/ 1128433 h 1128433"/>
              <a:gd name="connsiteX3" fmla="*/ 0 w 1004115"/>
              <a:gd name="connsiteY3" fmla="*/ 514350 h 1128433"/>
              <a:gd name="connsiteX4" fmla="*/ 237711 w 1004115"/>
              <a:gd name="connsiteY4" fmla="*/ 0 h 1128433"/>
              <a:gd name="connsiteX0" fmla="*/ 237711 w 1004115"/>
              <a:gd name="connsiteY0" fmla="*/ 0 h 1134269"/>
              <a:gd name="connsiteX1" fmla="*/ 1004115 w 1004115"/>
              <a:gd name="connsiteY1" fmla="*/ 592548 h 1134269"/>
              <a:gd name="connsiteX2" fmla="*/ 853995 w 1004115"/>
              <a:gd name="connsiteY2" fmla="*/ 1134269 h 1134269"/>
              <a:gd name="connsiteX3" fmla="*/ 0 w 1004115"/>
              <a:gd name="connsiteY3" fmla="*/ 514350 h 1134269"/>
              <a:gd name="connsiteX4" fmla="*/ 237711 w 1004115"/>
              <a:gd name="connsiteY4" fmla="*/ 0 h 1134269"/>
              <a:gd name="connsiteX0" fmla="*/ 237711 w 1004115"/>
              <a:gd name="connsiteY0" fmla="*/ 0 h 1081749"/>
              <a:gd name="connsiteX1" fmla="*/ 1004115 w 1004115"/>
              <a:gd name="connsiteY1" fmla="*/ 592548 h 1081749"/>
              <a:gd name="connsiteX2" fmla="*/ 713942 w 1004115"/>
              <a:gd name="connsiteY2" fmla="*/ 1081749 h 1081749"/>
              <a:gd name="connsiteX3" fmla="*/ 0 w 1004115"/>
              <a:gd name="connsiteY3" fmla="*/ 514350 h 1081749"/>
              <a:gd name="connsiteX4" fmla="*/ 237711 w 1004115"/>
              <a:gd name="connsiteY4" fmla="*/ 0 h 108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115" h="1081749">
                <a:moveTo>
                  <a:pt x="237711" y="0"/>
                </a:moveTo>
                <a:lnTo>
                  <a:pt x="1004115" y="592548"/>
                </a:lnTo>
                <a:lnTo>
                  <a:pt x="713942" y="1081749"/>
                </a:lnTo>
                <a:lnTo>
                  <a:pt x="0" y="514350"/>
                </a:lnTo>
                <a:lnTo>
                  <a:pt x="237711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15508" y="3536760"/>
            <a:ext cx="538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fr-FR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i-1</a:t>
            </a:r>
            <a:endParaRPr kumimoji="0" lang="fr-FR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7732499" y="3345553"/>
            <a:ext cx="253317" cy="198546"/>
          </a:xfrm>
          <a:custGeom>
            <a:avLst/>
            <a:gdLst>
              <a:gd name="connsiteX0" fmla="*/ 0 w 176212"/>
              <a:gd name="connsiteY0" fmla="*/ 138112 h 138112"/>
              <a:gd name="connsiteX1" fmla="*/ 176212 w 176212"/>
              <a:gd name="connsiteY1" fmla="*/ 0 h 138112"/>
              <a:gd name="connsiteX0" fmla="*/ 0 w 176212"/>
              <a:gd name="connsiteY0" fmla="*/ 138112 h 138112"/>
              <a:gd name="connsiteX1" fmla="*/ 176212 w 176212"/>
              <a:gd name="connsiteY1" fmla="*/ 0 h 138112"/>
              <a:gd name="connsiteX0" fmla="*/ 0 w 176212"/>
              <a:gd name="connsiteY0" fmla="*/ 138112 h 138112"/>
              <a:gd name="connsiteX1" fmla="*/ 176212 w 176212"/>
              <a:gd name="connsiteY1" fmla="*/ 0 h 1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212" h="138112">
                <a:moveTo>
                  <a:pt x="0" y="138112"/>
                </a:moveTo>
                <a:cubicBezTo>
                  <a:pt x="42068" y="80169"/>
                  <a:pt x="110331" y="29368"/>
                  <a:pt x="176212" y="0"/>
                </a:cubicBez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>
          <a:xfrm rot="16200000">
            <a:off x="7258607" y="5687812"/>
            <a:ext cx="253317" cy="198546"/>
          </a:xfrm>
          <a:custGeom>
            <a:avLst/>
            <a:gdLst>
              <a:gd name="connsiteX0" fmla="*/ 0 w 176212"/>
              <a:gd name="connsiteY0" fmla="*/ 138112 h 138112"/>
              <a:gd name="connsiteX1" fmla="*/ 176212 w 176212"/>
              <a:gd name="connsiteY1" fmla="*/ 0 h 138112"/>
              <a:gd name="connsiteX0" fmla="*/ 0 w 176212"/>
              <a:gd name="connsiteY0" fmla="*/ 138112 h 138112"/>
              <a:gd name="connsiteX1" fmla="*/ 176212 w 176212"/>
              <a:gd name="connsiteY1" fmla="*/ 0 h 138112"/>
              <a:gd name="connsiteX0" fmla="*/ 0 w 176212"/>
              <a:gd name="connsiteY0" fmla="*/ 138112 h 138112"/>
              <a:gd name="connsiteX1" fmla="*/ 176212 w 176212"/>
              <a:gd name="connsiteY1" fmla="*/ 0 h 13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212" h="138112">
                <a:moveTo>
                  <a:pt x="0" y="138112"/>
                </a:moveTo>
                <a:cubicBezTo>
                  <a:pt x="42068" y="80169"/>
                  <a:pt x="110331" y="29368"/>
                  <a:pt x="176212" y="0"/>
                </a:cubicBez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65652" y="2274939"/>
            <a:ext cx="3458849" cy="3528503"/>
            <a:chOff x="5341651" y="2274938"/>
            <a:chExt cx="3458849" cy="3528503"/>
          </a:xfrm>
        </p:grpSpPr>
        <p:sp>
          <p:nvSpPr>
            <p:cNvPr id="13" name="Freeform 12"/>
            <p:cNvSpPr/>
            <p:nvPr/>
          </p:nvSpPr>
          <p:spPr>
            <a:xfrm>
              <a:off x="6463998" y="4826067"/>
              <a:ext cx="2136088" cy="65724"/>
            </a:xfrm>
            <a:custGeom>
              <a:avLst/>
              <a:gdLst>
                <a:gd name="connsiteX0" fmla="*/ 0 w 1095375"/>
                <a:gd name="connsiteY0" fmla="*/ 0 h 0"/>
                <a:gd name="connsiteX1" fmla="*/ 1095375 w 10953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375">
                  <a:moveTo>
                    <a:pt x="0" y="0"/>
                  </a:moveTo>
                  <a:lnTo>
                    <a:pt x="109537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6461837" y="2708833"/>
              <a:ext cx="13671" cy="2136088"/>
            </a:xfrm>
            <a:custGeom>
              <a:avLst/>
              <a:gdLst>
                <a:gd name="connsiteX0" fmla="*/ 0 w 1095375"/>
                <a:gd name="connsiteY0" fmla="*/ 0 h 0"/>
                <a:gd name="connsiteX1" fmla="*/ 1095375 w 1095375"/>
                <a:gd name="connsiteY1" fmla="*/ 0 h 0"/>
                <a:gd name="connsiteX0" fmla="*/ 64 w 64"/>
                <a:gd name="connsiteY0" fmla="*/ 325007 h 325007"/>
                <a:gd name="connsiteX1" fmla="*/ 0 w 64"/>
                <a:gd name="connsiteY1" fmla="*/ 0 h 32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" h="325007">
                  <a:moveTo>
                    <a:pt x="64" y="325007"/>
                  </a:moveTo>
                  <a:cubicBezTo>
                    <a:pt x="43" y="216671"/>
                    <a:pt x="21" y="108336"/>
                    <a:pt x="0" y="0"/>
                  </a:cubicBezTo>
                </a:path>
              </a:pathLst>
            </a:custGeom>
            <a:noFill/>
            <a:ln w="38100">
              <a:solidFill>
                <a:srgbClr val="0218BE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71296" y="2274938"/>
              <a:ext cx="304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218B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508432" y="4410053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Z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341651" y="5404658"/>
              <a:ext cx="2968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6564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667665" y="4803843"/>
              <a:ext cx="807842" cy="999598"/>
            </a:xfrm>
            <a:custGeom>
              <a:avLst/>
              <a:gdLst>
                <a:gd name="connsiteX0" fmla="*/ 0 w 1095375"/>
                <a:gd name="connsiteY0" fmla="*/ 0 h 0"/>
                <a:gd name="connsiteX1" fmla="*/ 1095375 w 1095375"/>
                <a:gd name="connsiteY1" fmla="*/ 0 h 0"/>
                <a:gd name="connsiteX0" fmla="*/ 2564 w 2564"/>
                <a:gd name="connsiteY0" fmla="*/ 0 h 114586"/>
                <a:gd name="connsiteX1" fmla="*/ 0 w 2564"/>
                <a:gd name="connsiteY1" fmla="*/ 114586 h 114586"/>
                <a:gd name="connsiteX0" fmla="*/ 11500 w 11500"/>
                <a:gd name="connsiteY0" fmla="*/ 0 h 9818"/>
                <a:gd name="connsiteX1" fmla="*/ 0 w 11500"/>
                <a:gd name="connsiteY1" fmla="*/ 9818 h 9818"/>
                <a:gd name="connsiteX0" fmla="*/ 12826 w 12826"/>
                <a:gd name="connsiteY0" fmla="*/ 0 h 13519"/>
                <a:gd name="connsiteX1" fmla="*/ 0 w 12826"/>
                <a:gd name="connsiteY1" fmla="*/ 13519 h 1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6" h="13519">
                  <a:moveTo>
                    <a:pt x="12826" y="0"/>
                  </a:moveTo>
                  <a:cubicBezTo>
                    <a:pt x="9926" y="3395"/>
                    <a:pt x="2900" y="10124"/>
                    <a:pt x="0" y="13519"/>
                  </a:cubicBezTo>
                </a:path>
              </a:pathLst>
            </a:custGeom>
            <a:noFill/>
            <a:ln w="38100">
              <a:solidFill>
                <a:schemeClr val="accent3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Freeform 19"/>
          <p:cNvSpPr/>
          <p:nvPr/>
        </p:nvSpPr>
        <p:spPr>
          <a:xfrm>
            <a:off x="7725652" y="3512310"/>
            <a:ext cx="260143" cy="1305526"/>
          </a:xfrm>
          <a:custGeom>
            <a:avLst/>
            <a:gdLst>
              <a:gd name="connsiteX0" fmla="*/ 0 w 1095375"/>
              <a:gd name="connsiteY0" fmla="*/ 0 h 0"/>
              <a:gd name="connsiteX1" fmla="*/ 1095375 w 1095375"/>
              <a:gd name="connsiteY1" fmla="*/ 0 h 0"/>
              <a:gd name="connsiteX0" fmla="*/ 64 w 64"/>
              <a:gd name="connsiteY0" fmla="*/ 325007 h 325007"/>
              <a:gd name="connsiteX1" fmla="*/ 0 w 64"/>
              <a:gd name="connsiteY1" fmla="*/ 0 h 325007"/>
              <a:gd name="connsiteX0" fmla="*/ 946 w 1907"/>
              <a:gd name="connsiteY0" fmla="*/ 7244 h 7244"/>
              <a:gd name="connsiteX1" fmla="*/ 962 w 1907"/>
              <a:gd name="connsiteY1" fmla="*/ 0 h 7244"/>
              <a:gd name="connsiteX0" fmla="*/ 4955 w 9994"/>
              <a:gd name="connsiteY0" fmla="*/ 10000 h 10000"/>
              <a:gd name="connsiteX1" fmla="*/ 5039 w 9994"/>
              <a:gd name="connsiteY1" fmla="*/ 0 h 10000"/>
              <a:gd name="connsiteX0" fmla="*/ 998124 w 998125"/>
              <a:gd name="connsiteY0" fmla="*/ 8437 h 8437"/>
              <a:gd name="connsiteX1" fmla="*/ 0 w 998125"/>
              <a:gd name="connsiteY1" fmla="*/ 0 h 8437"/>
              <a:gd name="connsiteX0" fmla="*/ 10000 w 10000"/>
              <a:gd name="connsiteY0" fmla="*/ 10000 h 10000"/>
              <a:gd name="connsiteX1" fmla="*/ 0 w 10000"/>
              <a:gd name="connsiteY1" fmla="*/ 0 h 10000"/>
              <a:gd name="connsiteX0" fmla="*/ 10000 w 10000"/>
              <a:gd name="connsiteY0" fmla="*/ 10000 h 10000"/>
              <a:gd name="connsiteX1" fmla="*/ 0 w 10000"/>
              <a:gd name="connsiteY1" fmla="*/ 0 h 10000"/>
              <a:gd name="connsiteX0" fmla="*/ 10000 w 10000"/>
              <a:gd name="connsiteY0" fmla="*/ 10000 h 10000"/>
              <a:gd name="connsiteX1" fmla="*/ 0 w 10000"/>
              <a:gd name="connsiteY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000">
                <a:moveTo>
                  <a:pt x="10000" y="10000"/>
                </a:moveTo>
                <a:cubicBezTo>
                  <a:pt x="4214" y="5036"/>
                  <a:pt x="5085" y="5453"/>
                  <a:pt x="0" y="0"/>
                </a:cubicBezTo>
              </a:path>
            </a:pathLst>
          </a:custGeom>
          <a:noFill/>
          <a:ln w="47625">
            <a:solidFill>
              <a:schemeClr val="tx1">
                <a:lumMod val="85000"/>
                <a:lumOff val="1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7641411" y="4813074"/>
            <a:ext cx="1745842" cy="835265"/>
          </a:xfrm>
          <a:custGeom>
            <a:avLst/>
            <a:gdLst>
              <a:gd name="connsiteX0" fmla="*/ 357188 w 1323975"/>
              <a:gd name="connsiteY0" fmla="*/ 9525 h 461963"/>
              <a:gd name="connsiteX1" fmla="*/ 1323975 w 1323975"/>
              <a:gd name="connsiteY1" fmla="*/ 0 h 461963"/>
              <a:gd name="connsiteX2" fmla="*/ 1038225 w 1323975"/>
              <a:gd name="connsiteY2" fmla="*/ 461963 h 461963"/>
              <a:gd name="connsiteX3" fmla="*/ 0 w 1323975"/>
              <a:gd name="connsiteY3" fmla="*/ 423863 h 461963"/>
              <a:gd name="connsiteX4" fmla="*/ 357188 w 1323975"/>
              <a:gd name="connsiteY4" fmla="*/ 9525 h 461963"/>
              <a:gd name="connsiteX0" fmla="*/ 247651 w 1214438"/>
              <a:gd name="connsiteY0" fmla="*/ 9525 h 523875"/>
              <a:gd name="connsiteX1" fmla="*/ 1214438 w 1214438"/>
              <a:gd name="connsiteY1" fmla="*/ 0 h 523875"/>
              <a:gd name="connsiteX2" fmla="*/ 928688 w 1214438"/>
              <a:gd name="connsiteY2" fmla="*/ 461963 h 523875"/>
              <a:gd name="connsiteX3" fmla="*/ 0 w 1214438"/>
              <a:gd name="connsiteY3" fmla="*/ 523875 h 523875"/>
              <a:gd name="connsiteX4" fmla="*/ 247651 w 1214438"/>
              <a:gd name="connsiteY4" fmla="*/ 9525 h 523875"/>
              <a:gd name="connsiteX0" fmla="*/ 247651 w 1214438"/>
              <a:gd name="connsiteY0" fmla="*/ 9525 h 557213"/>
              <a:gd name="connsiteX1" fmla="*/ 1214438 w 1214438"/>
              <a:gd name="connsiteY1" fmla="*/ 0 h 557213"/>
              <a:gd name="connsiteX2" fmla="*/ 942976 w 1214438"/>
              <a:gd name="connsiteY2" fmla="*/ 557213 h 557213"/>
              <a:gd name="connsiteX3" fmla="*/ 0 w 1214438"/>
              <a:gd name="connsiteY3" fmla="*/ 523875 h 557213"/>
              <a:gd name="connsiteX4" fmla="*/ 247651 w 1214438"/>
              <a:gd name="connsiteY4" fmla="*/ 9525 h 557213"/>
              <a:gd name="connsiteX0" fmla="*/ 247651 w 1214438"/>
              <a:gd name="connsiteY0" fmla="*/ 9525 h 581025"/>
              <a:gd name="connsiteX1" fmla="*/ 1214438 w 1214438"/>
              <a:gd name="connsiteY1" fmla="*/ 0 h 581025"/>
              <a:gd name="connsiteX2" fmla="*/ 947739 w 1214438"/>
              <a:gd name="connsiteY2" fmla="*/ 581025 h 581025"/>
              <a:gd name="connsiteX3" fmla="*/ 0 w 1214438"/>
              <a:gd name="connsiteY3" fmla="*/ 523875 h 581025"/>
              <a:gd name="connsiteX4" fmla="*/ 247651 w 1214438"/>
              <a:gd name="connsiteY4" fmla="*/ 9525 h 581025"/>
              <a:gd name="connsiteX0" fmla="*/ 247651 w 1214438"/>
              <a:gd name="connsiteY0" fmla="*/ 9525 h 581025"/>
              <a:gd name="connsiteX1" fmla="*/ 1214438 w 1214438"/>
              <a:gd name="connsiteY1" fmla="*/ 0 h 581025"/>
              <a:gd name="connsiteX2" fmla="*/ 1019177 w 1214438"/>
              <a:gd name="connsiteY2" fmla="*/ 581025 h 581025"/>
              <a:gd name="connsiteX3" fmla="*/ 0 w 1214438"/>
              <a:gd name="connsiteY3" fmla="*/ 523875 h 581025"/>
              <a:gd name="connsiteX4" fmla="*/ 247651 w 1214438"/>
              <a:gd name="connsiteY4" fmla="*/ 9525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438" h="581025">
                <a:moveTo>
                  <a:pt x="247651" y="9525"/>
                </a:moveTo>
                <a:lnTo>
                  <a:pt x="1214438" y="0"/>
                </a:lnTo>
                <a:lnTo>
                  <a:pt x="1019177" y="581025"/>
                </a:lnTo>
                <a:lnTo>
                  <a:pt x="0" y="523875"/>
                </a:lnTo>
                <a:lnTo>
                  <a:pt x="247651" y="9525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488707" y="4803844"/>
            <a:ext cx="1903309" cy="664105"/>
          </a:xfrm>
          <a:custGeom>
            <a:avLst/>
            <a:gdLst>
              <a:gd name="connsiteX0" fmla="*/ 357188 w 1323975"/>
              <a:gd name="connsiteY0" fmla="*/ 9525 h 461963"/>
              <a:gd name="connsiteX1" fmla="*/ 1323975 w 1323975"/>
              <a:gd name="connsiteY1" fmla="*/ 0 h 461963"/>
              <a:gd name="connsiteX2" fmla="*/ 1038225 w 1323975"/>
              <a:gd name="connsiteY2" fmla="*/ 461963 h 461963"/>
              <a:gd name="connsiteX3" fmla="*/ 0 w 1323975"/>
              <a:gd name="connsiteY3" fmla="*/ 423863 h 461963"/>
              <a:gd name="connsiteX4" fmla="*/ 357188 w 1323975"/>
              <a:gd name="connsiteY4" fmla="*/ 9525 h 46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3975" h="461963">
                <a:moveTo>
                  <a:pt x="357188" y="9525"/>
                </a:moveTo>
                <a:lnTo>
                  <a:pt x="1323975" y="0"/>
                </a:lnTo>
                <a:lnTo>
                  <a:pt x="1038225" y="461963"/>
                </a:lnTo>
                <a:lnTo>
                  <a:pt x="0" y="423863"/>
                </a:lnTo>
                <a:lnTo>
                  <a:pt x="357188" y="9525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2751786">
            <a:off x="8245746" y="3717315"/>
            <a:ext cx="238890" cy="1179934"/>
          </a:xfrm>
          <a:custGeom>
            <a:avLst/>
            <a:gdLst>
              <a:gd name="connsiteX0" fmla="*/ 0 w 1095375"/>
              <a:gd name="connsiteY0" fmla="*/ 0 h 0"/>
              <a:gd name="connsiteX1" fmla="*/ 1095375 w 1095375"/>
              <a:gd name="connsiteY1" fmla="*/ 0 h 0"/>
              <a:gd name="connsiteX0" fmla="*/ 64 w 64"/>
              <a:gd name="connsiteY0" fmla="*/ 325007 h 325007"/>
              <a:gd name="connsiteX1" fmla="*/ 0 w 64"/>
              <a:gd name="connsiteY1" fmla="*/ 0 h 325007"/>
              <a:gd name="connsiteX0" fmla="*/ 946 w 1907"/>
              <a:gd name="connsiteY0" fmla="*/ 7244 h 7244"/>
              <a:gd name="connsiteX1" fmla="*/ 962 w 1907"/>
              <a:gd name="connsiteY1" fmla="*/ 0 h 7244"/>
              <a:gd name="connsiteX0" fmla="*/ 4955 w 9994"/>
              <a:gd name="connsiteY0" fmla="*/ 10000 h 10000"/>
              <a:gd name="connsiteX1" fmla="*/ 5039 w 9994"/>
              <a:gd name="connsiteY1" fmla="*/ 0 h 10000"/>
              <a:gd name="connsiteX0" fmla="*/ 998124 w 998125"/>
              <a:gd name="connsiteY0" fmla="*/ 8437 h 8437"/>
              <a:gd name="connsiteX1" fmla="*/ 0 w 998125"/>
              <a:gd name="connsiteY1" fmla="*/ 0 h 8437"/>
              <a:gd name="connsiteX0" fmla="*/ 10000 w 10000"/>
              <a:gd name="connsiteY0" fmla="*/ 10000 h 10000"/>
              <a:gd name="connsiteX1" fmla="*/ 0 w 10000"/>
              <a:gd name="connsiteY1" fmla="*/ 0 h 10000"/>
              <a:gd name="connsiteX0" fmla="*/ 10000 w 10000"/>
              <a:gd name="connsiteY0" fmla="*/ 10000 h 10000"/>
              <a:gd name="connsiteX1" fmla="*/ 0 w 10000"/>
              <a:gd name="connsiteY1" fmla="*/ 0 h 10000"/>
              <a:gd name="connsiteX0" fmla="*/ 10000 w 10000"/>
              <a:gd name="connsiteY0" fmla="*/ 10000 h 10000"/>
              <a:gd name="connsiteX1" fmla="*/ 0 w 10000"/>
              <a:gd name="connsiteY1" fmla="*/ 0 h 10000"/>
              <a:gd name="connsiteX0" fmla="*/ 9183 w 9183"/>
              <a:gd name="connsiteY0" fmla="*/ 9038 h 9038"/>
              <a:gd name="connsiteX1" fmla="*/ 0 w 9183"/>
              <a:gd name="connsiteY1" fmla="*/ 0 h 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83" h="9038">
                <a:moveTo>
                  <a:pt x="9183" y="9038"/>
                </a:moveTo>
                <a:cubicBezTo>
                  <a:pt x="3397" y="4074"/>
                  <a:pt x="5085" y="5453"/>
                  <a:pt x="0" y="0"/>
                </a:cubicBezTo>
              </a:path>
            </a:pathLst>
          </a:custGeom>
          <a:noFill/>
          <a:ln w="47625">
            <a:solidFill>
              <a:schemeClr val="tx1">
                <a:lumMod val="85000"/>
                <a:lumOff val="1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7732497" y="3536759"/>
            <a:ext cx="917424" cy="301738"/>
          </a:xfrm>
          <a:custGeom>
            <a:avLst/>
            <a:gdLst>
              <a:gd name="connsiteX0" fmla="*/ 0 w 176212"/>
              <a:gd name="connsiteY0" fmla="*/ 138112 h 138112"/>
              <a:gd name="connsiteX1" fmla="*/ 176212 w 176212"/>
              <a:gd name="connsiteY1" fmla="*/ 0 h 138112"/>
              <a:gd name="connsiteX0" fmla="*/ 0 w 176212"/>
              <a:gd name="connsiteY0" fmla="*/ 138112 h 138112"/>
              <a:gd name="connsiteX1" fmla="*/ 176212 w 176212"/>
              <a:gd name="connsiteY1" fmla="*/ 0 h 138112"/>
              <a:gd name="connsiteX0" fmla="*/ 0 w 176212"/>
              <a:gd name="connsiteY0" fmla="*/ 138112 h 138112"/>
              <a:gd name="connsiteX1" fmla="*/ 176212 w 176212"/>
              <a:gd name="connsiteY1" fmla="*/ 0 h 138112"/>
              <a:gd name="connsiteX0" fmla="*/ 163144 w 167771"/>
              <a:gd name="connsiteY0" fmla="*/ 157162 h 157162"/>
              <a:gd name="connsiteX1" fmla="*/ 10743 w 167771"/>
              <a:gd name="connsiteY1" fmla="*/ 0 h 157162"/>
              <a:gd name="connsiteX0" fmla="*/ 152401 w 163067"/>
              <a:gd name="connsiteY0" fmla="*/ 157661 h 157661"/>
              <a:gd name="connsiteX1" fmla="*/ 0 w 163067"/>
              <a:gd name="connsiteY1" fmla="*/ 499 h 157661"/>
              <a:gd name="connsiteX0" fmla="*/ 638176 w 640373"/>
              <a:gd name="connsiteY0" fmla="*/ 209894 h 209894"/>
              <a:gd name="connsiteX1" fmla="*/ 0 w 640373"/>
              <a:gd name="connsiteY1" fmla="*/ 344 h 209894"/>
              <a:gd name="connsiteX0" fmla="*/ 638176 w 638176"/>
              <a:gd name="connsiteY0" fmla="*/ 209894 h 209894"/>
              <a:gd name="connsiteX1" fmla="*/ 0 w 638176"/>
              <a:gd name="connsiteY1" fmla="*/ 344 h 209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6" h="209894">
                <a:moveTo>
                  <a:pt x="638176" y="209894"/>
                </a:moveTo>
                <a:cubicBezTo>
                  <a:pt x="575469" y="151951"/>
                  <a:pt x="105569" y="-8388"/>
                  <a:pt x="0" y="344"/>
                </a:cubicBez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46990" y="3060861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α</a:t>
            </a:r>
            <a:r>
              <a:rPr kumimoji="0" lang="en-AU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113117" y="5757441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α</a:t>
            </a:r>
            <a:r>
              <a:rPr kumimoji="0" lang="en-AU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335276" y="3407545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α</a:t>
            </a:r>
            <a:r>
              <a:rPr kumimoji="0" lang="en-AU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 36"/>
          <p:cNvSpPr/>
          <p:nvPr/>
        </p:nvSpPr>
        <p:spPr>
          <a:xfrm rot="5400000">
            <a:off x="8851733" y="5095450"/>
            <a:ext cx="804039" cy="301738"/>
          </a:xfrm>
          <a:custGeom>
            <a:avLst/>
            <a:gdLst>
              <a:gd name="connsiteX0" fmla="*/ 0 w 176212"/>
              <a:gd name="connsiteY0" fmla="*/ 138112 h 138112"/>
              <a:gd name="connsiteX1" fmla="*/ 176212 w 176212"/>
              <a:gd name="connsiteY1" fmla="*/ 0 h 138112"/>
              <a:gd name="connsiteX0" fmla="*/ 0 w 176212"/>
              <a:gd name="connsiteY0" fmla="*/ 138112 h 138112"/>
              <a:gd name="connsiteX1" fmla="*/ 176212 w 176212"/>
              <a:gd name="connsiteY1" fmla="*/ 0 h 138112"/>
              <a:gd name="connsiteX0" fmla="*/ 0 w 176212"/>
              <a:gd name="connsiteY0" fmla="*/ 138112 h 138112"/>
              <a:gd name="connsiteX1" fmla="*/ 176212 w 176212"/>
              <a:gd name="connsiteY1" fmla="*/ 0 h 138112"/>
              <a:gd name="connsiteX0" fmla="*/ 163144 w 167771"/>
              <a:gd name="connsiteY0" fmla="*/ 157162 h 157162"/>
              <a:gd name="connsiteX1" fmla="*/ 10743 w 167771"/>
              <a:gd name="connsiteY1" fmla="*/ 0 h 157162"/>
              <a:gd name="connsiteX0" fmla="*/ 152401 w 163067"/>
              <a:gd name="connsiteY0" fmla="*/ 157661 h 157661"/>
              <a:gd name="connsiteX1" fmla="*/ 0 w 163067"/>
              <a:gd name="connsiteY1" fmla="*/ 499 h 157661"/>
              <a:gd name="connsiteX0" fmla="*/ 638176 w 640373"/>
              <a:gd name="connsiteY0" fmla="*/ 209894 h 209894"/>
              <a:gd name="connsiteX1" fmla="*/ 0 w 640373"/>
              <a:gd name="connsiteY1" fmla="*/ 344 h 209894"/>
              <a:gd name="connsiteX0" fmla="*/ 638176 w 638176"/>
              <a:gd name="connsiteY0" fmla="*/ 209894 h 209894"/>
              <a:gd name="connsiteX1" fmla="*/ 0 w 638176"/>
              <a:gd name="connsiteY1" fmla="*/ 344 h 209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76" h="209894">
                <a:moveTo>
                  <a:pt x="638176" y="209894"/>
                </a:moveTo>
                <a:cubicBezTo>
                  <a:pt x="575469" y="151951"/>
                  <a:pt x="105569" y="-8388"/>
                  <a:pt x="0" y="344"/>
                </a:cubicBez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300142" y="5199974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α</a:t>
            </a:r>
            <a:r>
              <a:rPr kumimoji="0" lang="en-AU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Group 5"/>
          <p:cNvGrpSpPr/>
          <p:nvPr/>
        </p:nvGrpSpPr>
        <p:grpSpPr>
          <a:xfrm>
            <a:off x="4783189" y="4206807"/>
            <a:ext cx="793467" cy="837353"/>
            <a:chOff x="5667665" y="2708833"/>
            <a:chExt cx="2932421" cy="3094608"/>
          </a:xfrm>
        </p:grpSpPr>
        <p:sp>
          <p:nvSpPr>
            <p:cNvPr id="40" name="Freeform 12"/>
            <p:cNvSpPr/>
            <p:nvPr/>
          </p:nvSpPr>
          <p:spPr>
            <a:xfrm>
              <a:off x="6463998" y="4826067"/>
              <a:ext cx="2136088" cy="65724"/>
            </a:xfrm>
            <a:custGeom>
              <a:avLst/>
              <a:gdLst>
                <a:gd name="connsiteX0" fmla="*/ 0 w 1095375"/>
                <a:gd name="connsiteY0" fmla="*/ 0 h 0"/>
                <a:gd name="connsiteX1" fmla="*/ 1095375 w 10953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375">
                  <a:moveTo>
                    <a:pt x="0" y="0"/>
                  </a:moveTo>
                  <a:lnTo>
                    <a:pt x="1095375" y="0"/>
                  </a:lnTo>
                </a:path>
              </a:pathLst>
            </a:custGeom>
            <a:noFill/>
            <a:ln w="38100"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14"/>
            <p:cNvSpPr/>
            <p:nvPr/>
          </p:nvSpPr>
          <p:spPr>
            <a:xfrm>
              <a:off x="6461837" y="2708833"/>
              <a:ext cx="13671" cy="2136088"/>
            </a:xfrm>
            <a:custGeom>
              <a:avLst/>
              <a:gdLst>
                <a:gd name="connsiteX0" fmla="*/ 0 w 1095375"/>
                <a:gd name="connsiteY0" fmla="*/ 0 h 0"/>
                <a:gd name="connsiteX1" fmla="*/ 1095375 w 1095375"/>
                <a:gd name="connsiteY1" fmla="*/ 0 h 0"/>
                <a:gd name="connsiteX0" fmla="*/ 64 w 64"/>
                <a:gd name="connsiteY0" fmla="*/ 325007 h 325007"/>
                <a:gd name="connsiteX1" fmla="*/ 0 w 64"/>
                <a:gd name="connsiteY1" fmla="*/ 0 h 32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" h="325007">
                  <a:moveTo>
                    <a:pt x="64" y="325007"/>
                  </a:moveTo>
                  <a:cubicBezTo>
                    <a:pt x="43" y="216671"/>
                    <a:pt x="21" y="108336"/>
                    <a:pt x="0" y="0"/>
                  </a:cubicBezTo>
                </a:path>
              </a:pathLst>
            </a:custGeom>
            <a:noFill/>
            <a:ln w="38100">
              <a:solidFill>
                <a:srgbClr val="0218BE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13"/>
            <p:cNvSpPr/>
            <p:nvPr/>
          </p:nvSpPr>
          <p:spPr>
            <a:xfrm>
              <a:off x="5667665" y="4803843"/>
              <a:ext cx="807842" cy="999598"/>
            </a:xfrm>
            <a:custGeom>
              <a:avLst/>
              <a:gdLst>
                <a:gd name="connsiteX0" fmla="*/ 0 w 1095375"/>
                <a:gd name="connsiteY0" fmla="*/ 0 h 0"/>
                <a:gd name="connsiteX1" fmla="*/ 1095375 w 1095375"/>
                <a:gd name="connsiteY1" fmla="*/ 0 h 0"/>
                <a:gd name="connsiteX0" fmla="*/ 2564 w 2564"/>
                <a:gd name="connsiteY0" fmla="*/ 0 h 114586"/>
                <a:gd name="connsiteX1" fmla="*/ 0 w 2564"/>
                <a:gd name="connsiteY1" fmla="*/ 114586 h 114586"/>
                <a:gd name="connsiteX0" fmla="*/ 11500 w 11500"/>
                <a:gd name="connsiteY0" fmla="*/ 0 h 9818"/>
                <a:gd name="connsiteX1" fmla="*/ 0 w 11500"/>
                <a:gd name="connsiteY1" fmla="*/ 9818 h 9818"/>
                <a:gd name="connsiteX0" fmla="*/ 12826 w 12826"/>
                <a:gd name="connsiteY0" fmla="*/ 0 h 13519"/>
                <a:gd name="connsiteX1" fmla="*/ 0 w 12826"/>
                <a:gd name="connsiteY1" fmla="*/ 13519 h 1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6" h="13519">
                  <a:moveTo>
                    <a:pt x="12826" y="0"/>
                  </a:moveTo>
                  <a:cubicBezTo>
                    <a:pt x="9926" y="3395"/>
                    <a:pt x="2900" y="10124"/>
                    <a:pt x="0" y="13519"/>
                  </a:cubicBezTo>
                </a:path>
              </a:pathLst>
            </a:custGeom>
            <a:noFill/>
            <a:ln w="38100">
              <a:solidFill>
                <a:schemeClr val="accent3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Oval 33"/>
          <p:cNvSpPr/>
          <p:nvPr/>
        </p:nvSpPr>
        <p:spPr>
          <a:xfrm>
            <a:off x="5009868" y="4744218"/>
            <a:ext cx="66626" cy="66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011266" y="4762394"/>
            <a:ext cx="66626" cy="66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E208D-061D-4495-A2F0-29F5E8FAEAAA}"/>
              </a:ext>
            </a:extLst>
          </p:cNvPr>
          <p:cNvSpPr txBox="1"/>
          <p:nvPr/>
        </p:nvSpPr>
        <p:spPr>
          <a:xfrm>
            <a:off x="9294669" y="6072903"/>
            <a:ext cx="254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Laurent et al., 2016, EPSL</a:t>
            </a:r>
          </a:p>
        </p:txBody>
      </p:sp>
    </p:spTree>
    <p:extLst>
      <p:ext uri="{BB962C8B-B14F-4D97-AF65-F5344CB8AC3E}">
        <p14:creationId xmlns:p14="http://schemas.microsoft.com/office/powerpoint/2010/main" val="23414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24336 0.0043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20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  <p:bldP spid="21" grpId="0"/>
      <p:bldP spid="24" grpId="0" animBg="1"/>
      <p:bldP spid="25" grpId="0" animBg="1"/>
      <p:bldP spid="25" grpId="1" animBg="1"/>
      <p:bldP spid="20" grpId="0" animBg="1"/>
      <p:bldP spid="28" grpId="0" animBg="1"/>
      <p:bldP spid="28" grpId="1" animBg="1"/>
      <p:bldP spid="27" grpId="0" animBg="1"/>
      <p:bldP spid="27" grpId="1" animBg="1"/>
      <p:bldP spid="29" grpId="0" animBg="1"/>
      <p:bldP spid="30" grpId="0" animBg="1"/>
      <p:bldP spid="23" grpId="0"/>
      <p:bldP spid="32" grpId="0"/>
      <p:bldP spid="32" grpId="1"/>
      <p:bldP spid="33" grpId="0"/>
      <p:bldP spid="37" grpId="0" animBg="1"/>
      <p:bldP spid="38" grpId="0"/>
      <p:bldP spid="36" grpId="0" animBg="1"/>
      <p:bldP spid="36" grpId="1" animBg="1"/>
      <p:bldP spid="36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3" y="293810"/>
            <a:ext cx="9079463" cy="702408"/>
          </a:xfrm>
        </p:spPr>
        <p:txBody>
          <a:bodyPr>
            <a:noAutofit/>
          </a:bodyPr>
          <a:lstStyle/>
          <a:p>
            <a:r>
              <a:rPr lang="en-AU" sz="3200" dirty="0"/>
              <a:t>Time-aware Geometrical modelling – combining structural frames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41024CF0-4B82-438A-878F-32C4AB9CD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17553" r="17154" b="16666"/>
          <a:stretch/>
        </p:blipFill>
        <p:spPr bwMode="auto">
          <a:xfrm>
            <a:off x="8353163" y="4123764"/>
            <a:ext cx="3661552" cy="273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CDBE030D-E5F0-46E4-9E30-42C02AF8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814370"/>
            <a:ext cx="4224523" cy="4600249"/>
          </a:xfrm>
        </p:spPr>
        <p:txBody>
          <a:bodyPr>
            <a:normAutofit lnSpcReduction="10000"/>
          </a:bodyPr>
          <a:lstStyle/>
          <a:p>
            <a:pPr marL="72000" indent="0">
              <a:buNone/>
            </a:pPr>
            <a:r>
              <a:rPr lang="fr-FR" dirty="0"/>
              <a:t>Poly-</a:t>
            </a:r>
            <a:r>
              <a:rPr lang="fr-FR" dirty="0" err="1"/>
              <a:t>deformation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by </a:t>
            </a:r>
            <a:r>
              <a:rPr lang="fr-FR" dirty="0" err="1"/>
              <a:t>step</a:t>
            </a:r>
            <a:endParaRPr lang="fr-FR" dirty="0"/>
          </a:p>
          <a:p>
            <a:pPr lvl="1"/>
            <a:r>
              <a:rPr lang="fr-FR" dirty="0"/>
              <a:t>Time-</a:t>
            </a:r>
            <a:r>
              <a:rPr lang="fr-FR" dirty="0" err="1"/>
              <a:t>aware</a:t>
            </a:r>
            <a:r>
              <a:rPr lang="fr-FR" dirty="0"/>
              <a:t> process:  </a:t>
            </a:r>
            <a:r>
              <a:rPr lang="fr-FR" dirty="0" err="1"/>
              <a:t>youngest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modelled</a:t>
            </a:r>
            <a:r>
              <a:rPr lang="fr-FR" dirty="0"/>
              <a:t> first, </a:t>
            </a:r>
            <a:r>
              <a:rPr lang="fr-FR" dirty="0" err="1"/>
              <a:t>then</a:t>
            </a:r>
            <a:r>
              <a:rPr lang="fr-FR" dirty="0"/>
              <a:t> the second </a:t>
            </a:r>
            <a:r>
              <a:rPr lang="fr-FR" dirty="0" err="1"/>
              <a:t>youngest</a:t>
            </a:r>
            <a:r>
              <a:rPr lang="fr-FR" dirty="0"/>
              <a:t>, etc… </a:t>
            </a:r>
            <a:r>
              <a:rPr lang="fr-FR" dirty="0" err="1"/>
              <a:t>until</a:t>
            </a:r>
            <a:r>
              <a:rPr lang="fr-FR" dirty="0"/>
              <a:t> the </a:t>
            </a:r>
            <a:r>
              <a:rPr lang="fr-FR" dirty="0" err="1"/>
              <a:t>primary</a:t>
            </a:r>
            <a:r>
              <a:rPr lang="fr-FR" dirty="0"/>
              <a:t> foliation (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bedding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modelled</a:t>
            </a:r>
            <a:endParaRPr lang="fr-FR" dirty="0"/>
          </a:p>
          <a:p>
            <a:pPr lvl="2"/>
            <a:endParaRPr lang="fr-FR" dirty="0"/>
          </a:p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geometry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(not </a:t>
            </a:r>
            <a:r>
              <a:rPr lang="fr-FR" dirty="0" err="1"/>
              <a:t>mechanical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Event types: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fault</a:t>
            </a:r>
            <a:r>
              <a:rPr lang="fr-FR" dirty="0"/>
              <a:t> or </a:t>
            </a:r>
            <a:r>
              <a:rPr lang="fr-FR" dirty="0" err="1"/>
              <a:t>family</a:t>
            </a:r>
            <a:r>
              <a:rPr lang="fr-FR" dirty="0"/>
              <a:t> of </a:t>
            </a:r>
            <a:r>
              <a:rPr lang="fr-FR" dirty="0" err="1"/>
              <a:t>faults</a:t>
            </a:r>
            <a:endParaRPr lang="fr-FR" dirty="0"/>
          </a:p>
          <a:p>
            <a:pPr lvl="1"/>
            <a:r>
              <a:rPr lang="fr-FR" dirty="0" err="1"/>
              <a:t>Folding</a:t>
            </a:r>
            <a:r>
              <a:rPr lang="fr-FR" dirty="0"/>
              <a:t> </a:t>
            </a:r>
            <a:r>
              <a:rPr lang="fr-FR" dirty="0" err="1"/>
              <a:t>event</a:t>
            </a:r>
            <a:endParaRPr lang="fr-FR" dirty="0"/>
          </a:p>
          <a:p>
            <a:pPr lvl="1"/>
            <a:r>
              <a:rPr lang="fr-FR" dirty="0" err="1"/>
              <a:t>Unconformity</a:t>
            </a:r>
            <a:endParaRPr lang="fr-FR" dirty="0"/>
          </a:p>
          <a:p>
            <a:pPr lvl="1"/>
            <a:r>
              <a:rPr lang="fr-FR" dirty="0"/>
              <a:t>Intrusions 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5E543748-8B01-40D8-A68C-E7A6BC6A0CAC}"/>
              </a:ext>
            </a:extLst>
          </p:cNvPr>
          <p:cNvSpPr/>
          <p:nvPr/>
        </p:nvSpPr>
        <p:spPr>
          <a:xfrm rot="16915932" flipH="1">
            <a:off x="7272700" y="1835177"/>
            <a:ext cx="1242060" cy="803910"/>
          </a:xfrm>
          <a:prstGeom prst="arc">
            <a:avLst>
              <a:gd name="adj1" fmla="val 2256488"/>
              <a:gd name="adj2" fmla="val 9897648"/>
            </a:avLst>
          </a:prstGeom>
          <a:ln w="47625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5C6E8282-8E3F-45B6-9283-D38DF8A9923C}"/>
              </a:ext>
            </a:extLst>
          </p:cNvPr>
          <p:cNvSpPr/>
          <p:nvPr/>
        </p:nvSpPr>
        <p:spPr>
          <a:xfrm rot="16915932" flipH="1">
            <a:off x="7272699" y="3383306"/>
            <a:ext cx="1242060" cy="803910"/>
          </a:xfrm>
          <a:prstGeom prst="arc">
            <a:avLst>
              <a:gd name="adj1" fmla="val 2256488"/>
              <a:gd name="adj2" fmla="val 9897648"/>
            </a:avLst>
          </a:prstGeom>
          <a:ln w="47625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653D5FC0-9982-4757-99DC-AD00506603D7}"/>
              </a:ext>
            </a:extLst>
          </p:cNvPr>
          <p:cNvSpPr/>
          <p:nvPr/>
        </p:nvSpPr>
        <p:spPr>
          <a:xfrm rot="1537572">
            <a:off x="6688591" y="5233578"/>
            <a:ext cx="1242060" cy="803910"/>
          </a:xfrm>
          <a:prstGeom prst="arc">
            <a:avLst>
              <a:gd name="adj1" fmla="val 2256488"/>
              <a:gd name="adj2" fmla="val 9897648"/>
            </a:avLst>
          </a:prstGeom>
          <a:ln w="47625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1E9D65-59AC-4CCA-B59F-3A55DCD5CF32}"/>
              </a:ext>
            </a:extLst>
          </p:cNvPr>
          <p:cNvSpPr txBox="1"/>
          <p:nvPr/>
        </p:nvSpPr>
        <p:spPr>
          <a:xfrm>
            <a:off x="7943943" y="127678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86BEF1-C148-498B-91C4-2925DA56F7B1}"/>
              </a:ext>
            </a:extLst>
          </p:cNvPr>
          <p:cNvSpPr txBox="1"/>
          <p:nvPr/>
        </p:nvSpPr>
        <p:spPr>
          <a:xfrm>
            <a:off x="7999407" y="290726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0B4F46-06B6-4889-A131-A52652446C4B}"/>
              </a:ext>
            </a:extLst>
          </p:cNvPr>
          <p:cNvSpPr txBox="1"/>
          <p:nvPr/>
        </p:nvSpPr>
        <p:spPr>
          <a:xfrm>
            <a:off x="7979341" y="439764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S0</a:t>
            </a:r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85A203B8-07BF-4C35-AED2-F67AE702DEAA}"/>
              </a:ext>
            </a:extLst>
          </p:cNvPr>
          <p:cNvSpPr/>
          <p:nvPr/>
        </p:nvSpPr>
        <p:spPr>
          <a:xfrm>
            <a:off x="8538210" y="2243157"/>
            <a:ext cx="1981200" cy="155589"/>
          </a:xfrm>
          <a:custGeom>
            <a:avLst/>
            <a:gdLst>
              <a:gd name="connsiteX0" fmla="*/ 0 w 1962150"/>
              <a:gd name="connsiteY0" fmla="*/ 16946 h 16946"/>
              <a:gd name="connsiteX1" fmla="*/ 247650 w 1962150"/>
              <a:gd name="connsiteY1" fmla="*/ 16946 h 16946"/>
              <a:gd name="connsiteX2" fmla="*/ 476250 w 1962150"/>
              <a:gd name="connsiteY2" fmla="*/ 16946 h 16946"/>
              <a:gd name="connsiteX3" fmla="*/ 800100 w 1962150"/>
              <a:gd name="connsiteY3" fmla="*/ 16946 h 16946"/>
              <a:gd name="connsiteX4" fmla="*/ 1095375 w 1962150"/>
              <a:gd name="connsiteY4" fmla="*/ 7421 h 16946"/>
              <a:gd name="connsiteX5" fmla="*/ 1371600 w 1962150"/>
              <a:gd name="connsiteY5" fmla="*/ 16946 h 16946"/>
              <a:gd name="connsiteX6" fmla="*/ 1724025 w 1962150"/>
              <a:gd name="connsiteY6" fmla="*/ 7421 h 16946"/>
              <a:gd name="connsiteX7" fmla="*/ 1962150 w 1962150"/>
              <a:gd name="connsiteY7" fmla="*/ 7421 h 16946"/>
              <a:gd name="connsiteX0" fmla="*/ 0 w 1962150"/>
              <a:gd name="connsiteY0" fmla="*/ 123825 h 132997"/>
              <a:gd name="connsiteX1" fmla="*/ 228600 w 1962150"/>
              <a:gd name="connsiteY1" fmla="*/ 0 h 132997"/>
              <a:gd name="connsiteX2" fmla="*/ 476250 w 1962150"/>
              <a:gd name="connsiteY2" fmla="*/ 123825 h 132997"/>
              <a:gd name="connsiteX3" fmla="*/ 800100 w 1962150"/>
              <a:gd name="connsiteY3" fmla="*/ 123825 h 132997"/>
              <a:gd name="connsiteX4" fmla="*/ 1095375 w 1962150"/>
              <a:gd name="connsiteY4" fmla="*/ 114300 h 132997"/>
              <a:gd name="connsiteX5" fmla="*/ 1371600 w 1962150"/>
              <a:gd name="connsiteY5" fmla="*/ 123825 h 132997"/>
              <a:gd name="connsiteX6" fmla="*/ 1724025 w 1962150"/>
              <a:gd name="connsiteY6" fmla="*/ 114300 h 132997"/>
              <a:gd name="connsiteX7" fmla="*/ 1962150 w 1962150"/>
              <a:gd name="connsiteY7" fmla="*/ 114300 h 132997"/>
              <a:gd name="connsiteX0" fmla="*/ 0 w 1962150"/>
              <a:gd name="connsiteY0" fmla="*/ 133368 h 136980"/>
              <a:gd name="connsiteX1" fmla="*/ 228600 w 1962150"/>
              <a:gd name="connsiteY1" fmla="*/ 9543 h 136980"/>
              <a:gd name="connsiteX2" fmla="*/ 476250 w 1962150"/>
              <a:gd name="connsiteY2" fmla="*/ 133368 h 136980"/>
              <a:gd name="connsiteX3" fmla="*/ 828675 w 1962150"/>
              <a:gd name="connsiteY3" fmla="*/ 18 h 136980"/>
              <a:gd name="connsiteX4" fmla="*/ 1095375 w 1962150"/>
              <a:gd name="connsiteY4" fmla="*/ 123843 h 136980"/>
              <a:gd name="connsiteX5" fmla="*/ 1371600 w 1962150"/>
              <a:gd name="connsiteY5" fmla="*/ 133368 h 136980"/>
              <a:gd name="connsiteX6" fmla="*/ 1724025 w 1962150"/>
              <a:gd name="connsiteY6" fmla="*/ 123843 h 136980"/>
              <a:gd name="connsiteX7" fmla="*/ 1962150 w 1962150"/>
              <a:gd name="connsiteY7" fmla="*/ 123843 h 136980"/>
              <a:gd name="connsiteX0" fmla="*/ 0 w 1962150"/>
              <a:gd name="connsiteY0" fmla="*/ 152400 h 152422"/>
              <a:gd name="connsiteX1" fmla="*/ 228600 w 1962150"/>
              <a:gd name="connsiteY1" fmla="*/ 28575 h 152422"/>
              <a:gd name="connsiteX2" fmla="*/ 476250 w 1962150"/>
              <a:gd name="connsiteY2" fmla="*/ 152400 h 152422"/>
              <a:gd name="connsiteX3" fmla="*/ 828675 w 1962150"/>
              <a:gd name="connsiteY3" fmla="*/ 19050 h 152422"/>
              <a:gd name="connsiteX4" fmla="*/ 1095375 w 1962150"/>
              <a:gd name="connsiteY4" fmla="*/ 142875 h 152422"/>
              <a:gd name="connsiteX5" fmla="*/ 1381125 w 1962150"/>
              <a:gd name="connsiteY5" fmla="*/ 0 h 152422"/>
              <a:gd name="connsiteX6" fmla="*/ 1724025 w 1962150"/>
              <a:gd name="connsiteY6" fmla="*/ 142875 h 152422"/>
              <a:gd name="connsiteX7" fmla="*/ 1962150 w 1962150"/>
              <a:gd name="connsiteY7" fmla="*/ 142875 h 152422"/>
              <a:gd name="connsiteX0" fmla="*/ 0 w 1981200"/>
              <a:gd name="connsiteY0" fmla="*/ 152400 h 152422"/>
              <a:gd name="connsiteX1" fmla="*/ 228600 w 1981200"/>
              <a:gd name="connsiteY1" fmla="*/ 28575 h 152422"/>
              <a:gd name="connsiteX2" fmla="*/ 476250 w 1981200"/>
              <a:gd name="connsiteY2" fmla="*/ 152400 h 152422"/>
              <a:gd name="connsiteX3" fmla="*/ 828675 w 1981200"/>
              <a:gd name="connsiteY3" fmla="*/ 19050 h 152422"/>
              <a:gd name="connsiteX4" fmla="*/ 1095375 w 1981200"/>
              <a:gd name="connsiteY4" fmla="*/ 142875 h 152422"/>
              <a:gd name="connsiteX5" fmla="*/ 1381125 w 1981200"/>
              <a:gd name="connsiteY5" fmla="*/ 0 h 152422"/>
              <a:gd name="connsiteX6" fmla="*/ 1724025 w 1981200"/>
              <a:gd name="connsiteY6" fmla="*/ 142875 h 152422"/>
              <a:gd name="connsiteX7" fmla="*/ 1981200 w 1981200"/>
              <a:gd name="connsiteY7" fmla="*/ 57150 h 152422"/>
              <a:gd name="connsiteX0" fmla="*/ 0 w 1981200"/>
              <a:gd name="connsiteY0" fmla="*/ 152400 h 152422"/>
              <a:gd name="connsiteX1" fmla="*/ 228600 w 1981200"/>
              <a:gd name="connsiteY1" fmla="*/ 28575 h 152422"/>
              <a:gd name="connsiteX2" fmla="*/ 476250 w 1981200"/>
              <a:gd name="connsiteY2" fmla="*/ 152400 h 152422"/>
              <a:gd name="connsiteX3" fmla="*/ 828675 w 1981200"/>
              <a:gd name="connsiteY3" fmla="*/ 19050 h 152422"/>
              <a:gd name="connsiteX4" fmla="*/ 1095375 w 1981200"/>
              <a:gd name="connsiteY4" fmla="*/ 142875 h 152422"/>
              <a:gd name="connsiteX5" fmla="*/ 1381125 w 1981200"/>
              <a:gd name="connsiteY5" fmla="*/ 0 h 152422"/>
              <a:gd name="connsiteX6" fmla="*/ 1724025 w 1981200"/>
              <a:gd name="connsiteY6" fmla="*/ 142875 h 152422"/>
              <a:gd name="connsiteX7" fmla="*/ 1981200 w 1981200"/>
              <a:gd name="connsiteY7" fmla="*/ 57150 h 152422"/>
              <a:gd name="connsiteX0" fmla="*/ 0 w 1981200"/>
              <a:gd name="connsiteY0" fmla="*/ 152400 h 152422"/>
              <a:gd name="connsiteX1" fmla="*/ 228600 w 1981200"/>
              <a:gd name="connsiteY1" fmla="*/ 28575 h 152422"/>
              <a:gd name="connsiteX2" fmla="*/ 476250 w 1981200"/>
              <a:gd name="connsiteY2" fmla="*/ 152400 h 152422"/>
              <a:gd name="connsiteX3" fmla="*/ 828675 w 1981200"/>
              <a:gd name="connsiteY3" fmla="*/ 19050 h 152422"/>
              <a:gd name="connsiteX4" fmla="*/ 1095375 w 1981200"/>
              <a:gd name="connsiteY4" fmla="*/ 142875 h 152422"/>
              <a:gd name="connsiteX5" fmla="*/ 1381125 w 1981200"/>
              <a:gd name="connsiteY5" fmla="*/ 0 h 152422"/>
              <a:gd name="connsiteX6" fmla="*/ 1724025 w 1981200"/>
              <a:gd name="connsiteY6" fmla="*/ 142875 h 152422"/>
              <a:gd name="connsiteX7" fmla="*/ 1981200 w 1981200"/>
              <a:gd name="connsiteY7" fmla="*/ 57150 h 152422"/>
              <a:gd name="connsiteX0" fmla="*/ 0 w 1981200"/>
              <a:gd name="connsiteY0" fmla="*/ 152400 h 152414"/>
              <a:gd name="connsiteX1" fmla="*/ 228600 w 1981200"/>
              <a:gd name="connsiteY1" fmla="*/ 28575 h 152414"/>
              <a:gd name="connsiteX2" fmla="*/ 476250 w 1981200"/>
              <a:gd name="connsiteY2" fmla="*/ 152400 h 152414"/>
              <a:gd name="connsiteX3" fmla="*/ 828675 w 1981200"/>
              <a:gd name="connsiteY3" fmla="*/ 19050 h 152414"/>
              <a:gd name="connsiteX4" fmla="*/ 1095375 w 1981200"/>
              <a:gd name="connsiteY4" fmla="*/ 142875 h 152414"/>
              <a:gd name="connsiteX5" fmla="*/ 1381125 w 1981200"/>
              <a:gd name="connsiteY5" fmla="*/ 0 h 152414"/>
              <a:gd name="connsiteX6" fmla="*/ 1724025 w 1981200"/>
              <a:gd name="connsiteY6" fmla="*/ 142875 h 152414"/>
              <a:gd name="connsiteX7" fmla="*/ 1981200 w 1981200"/>
              <a:gd name="connsiteY7" fmla="*/ 57150 h 152414"/>
              <a:gd name="connsiteX0" fmla="*/ 0 w 1981200"/>
              <a:gd name="connsiteY0" fmla="*/ 152400 h 152414"/>
              <a:gd name="connsiteX1" fmla="*/ 228600 w 1981200"/>
              <a:gd name="connsiteY1" fmla="*/ 28575 h 152414"/>
              <a:gd name="connsiteX2" fmla="*/ 539750 w 1981200"/>
              <a:gd name="connsiteY2" fmla="*/ 152400 h 152414"/>
              <a:gd name="connsiteX3" fmla="*/ 828675 w 1981200"/>
              <a:gd name="connsiteY3" fmla="*/ 19050 h 152414"/>
              <a:gd name="connsiteX4" fmla="*/ 1095375 w 1981200"/>
              <a:gd name="connsiteY4" fmla="*/ 142875 h 152414"/>
              <a:gd name="connsiteX5" fmla="*/ 1381125 w 1981200"/>
              <a:gd name="connsiteY5" fmla="*/ 0 h 152414"/>
              <a:gd name="connsiteX6" fmla="*/ 1724025 w 1981200"/>
              <a:gd name="connsiteY6" fmla="*/ 142875 h 152414"/>
              <a:gd name="connsiteX7" fmla="*/ 1981200 w 1981200"/>
              <a:gd name="connsiteY7" fmla="*/ 57150 h 152414"/>
              <a:gd name="connsiteX0" fmla="*/ 0 w 1981200"/>
              <a:gd name="connsiteY0" fmla="*/ 155575 h 155589"/>
              <a:gd name="connsiteX1" fmla="*/ 228600 w 1981200"/>
              <a:gd name="connsiteY1" fmla="*/ 31750 h 155589"/>
              <a:gd name="connsiteX2" fmla="*/ 539750 w 1981200"/>
              <a:gd name="connsiteY2" fmla="*/ 155575 h 155589"/>
              <a:gd name="connsiteX3" fmla="*/ 828675 w 1981200"/>
              <a:gd name="connsiteY3" fmla="*/ 22225 h 155589"/>
              <a:gd name="connsiteX4" fmla="*/ 1095375 w 1981200"/>
              <a:gd name="connsiteY4" fmla="*/ 146050 h 155589"/>
              <a:gd name="connsiteX5" fmla="*/ 1419225 w 1981200"/>
              <a:gd name="connsiteY5" fmla="*/ 0 h 155589"/>
              <a:gd name="connsiteX6" fmla="*/ 1724025 w 1981200"/>
              <a:gd name="connsiteY6" fmla="*/ 146050 h 155589"/>
              <a:gd name="connsiteX7" fmla="*/ 1981200 w 1981200"/>
              <a:gd name="connsiteY7" fmla="*/ 60325 h 15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1200" h="155589">
                <a:moveTo>
                  <a:pt x="0" y="155575"/>
                </a:moveTo>
                <a:cubicBezTo>
                  <a:pt x="66675" y="152400"/>
                  <a:pt x="138642" y="31750"/>
                  <a:pt x="228600" y="31750"/>
                </a:cubicBezTo>
                <a:cubicBezTo>
                  <a:pt x="318558" y="31750"/>
                  <a:pt x="439738" y="157162"/>
                  <a:pt x="539750" y="155575"/>
                </a:cubicBezTo>
                <a:cubicBezTo>
                  <a:pt x="639762" y="153988"/>
                  <a:pt x="736071" y="23812"/>
                  <a:pt x="828675" y="22225"/>
                </a:cubicBezTo>
                <a:cubicBezTo>
                  <a:pt x="921279" y="20638"/>
                  <a:pt x="996950" y="149754"/>
                  <a:pt x="1095375" y="146050"/>
                </a:cubicBezTo>
                <a:cubicBezTo>
                  <a:pt x="1193800" y="142346"/>
                  <a:pt x="1314450" y="0"/>
                  <a:pt x="1419225" y="0"/>
                </a:cubicBezTo>
                <a:cubicBezTo>
                  <a:pt x="1524000" y="0"/>
                  <a:pt x="1630363" y="135996"/>
                  <a:pt x="1724025" y="146050"/>
                </a:cubicBezTo>
                <a:cubicBezTo>
                  <a:pt x="1817688" y="156104"/>
                  <a:pt x="1947863" y="44450"/>
                  <a:pt x="1981200" y="603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71548A-EBA3-442A-8654-7A06AF3C0DFC}"/>
              </a:ext>
            </a:extLst>
          </p:cNvPr>
          <p:cNvSpPr txBox="1"/>
          <p:nvPr/>
        </p:nvSpPr>
        <p:spPr>
          <a:xfrm>
            <a:off x="8804413" y="1842776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F2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58DAAF-9CF4-4564-A886-A24E52773B34}"/>
              </a:ext>
            </a:extLst>
          </p:cNvPr>
          <p:cNvSpPr txBox="1"/>
          <p:nvPr/>
        </p:nvSpPr>
        <p:spPr>
          <a:xfrm>
            <a:off x="8846019" y="349556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F1</a:t>
            </a:r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6DAACB44-C6AB-4480-8152-37607D11A510}"/>
              </a:ext>
            </a:extLst>
          </p:cNvPr>
          <p:cNvSpPr/>
          <p:nvPr/>
        </p:nvSpPr>
        <p:spPr>
          <a:xfrm>
            <a:off x="8688175" y="3903893"/>
            <a:ext cx="1019175" cy="504825"/>
          </a:xfrm>
          <a:custGeom>
            <a:avLst/>
            <a:gdLst>
              <a:gd name="connsiteX0" fmla="*/ 1019175 w 1019175"/>
              <a:gd name="connsiteY0" fmla="*/ 0 h 504825"/>
              <a:gd name="connsiteX1" fmla="*/ 66675 w 1019175"/>
              <a:gd name="connsiteY1" fmla="*/ 142875 h 504825"/>
              <a:gd name="connsiteX2" fmla="*/ 819150 w 1019175"/>
              <a:gd name="connsiteY2" fmla="*/ 371475 h 504825"/>
              <a:gd name="connsiteX3" fmla="*/ 0 w 1019175"/>
              <a:gd name="connsiteY3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175" h="504825">
                <a:moveTo>
                  <a:pt x="1019175" y="0"/>
                </a:moveTo>
                <a:cubicBezTo>
                  <a:pt x="559593" y="40481"/>
                  <a:pt x="100012" y="80963"/>
                  <a:pt x="66675" y="142875"/>
                </a:cubicBezTo>
                <a:cubicBezTo>
                  <a:pt x="33338" y="204787"/>
                  <a:pt x="830262" y="311150"/>
                  <a:pt x="819150" y="371475"/>
                </a:cubicBezTo>
                <a:cubicBezTo>
                  <a:pt x="808038" y="431800"/>
                  <a:pt x="404019" y="468312"/>
                  <a:pt x="0" y="5048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74A63C6-7373-45AF-BAA2-B53851A3EC0E}"/>
              </a:ext>
            </a:extLst>
          </p:cNvPr>
          <p:cNvGrpSpPr/>
          <p:nvPr/>
        </p:nvGrpSpPr>
        <p:grpSpPr>
          <a:xfrm>
            <a:off x="9822002" y="1318923"/>
            <a:ext cx="771725" cy="703444"/>
            <a:chOff x="8301397" y="911343"/>
            <a:chExt cx="771725" cy="70344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0E1DB3E-21EF-4894-867F-9065213A0130}"/>
                </a:ext>
              </a:extLst>
            </p:cNvPr>
            <p:cNvGrpSpPr/>
            <p:nvPr/>
          </p:nvGrpSpPr>
          <p:grpSpPr>
            <a:xfrm>
              <a:off x="8381411" y="1227449"/>
              <a:ext cx="198592" cy="387338"/>
              <a:chOff x="7927672" y="839714"/>
              <a:chExt cx="281613" cy="549264"/>
            </a:xfrm>
          </p:grpSpPr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23ED2F5-AF6A-4772-843F-DDE3E1B93D51}"/>
                  </a:ext>
                </a:extLst>
              </p:cNvPr>
              <p:cNvCxnSpPr>
                <a:stCxn id="61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3832D68-609A-44B6-83FC-67FB9219574D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13746F7-2C9A-4363-9F79-28D981D44160}"/>
                </a:ext>
              </a:extLst>
            </p:cNvPr>
            <p:cNvGrpSpPr/>
            <p:nvPr/>
          </p:nvGrpSpPr>
          <p:grpSpPr>
            <a:xfrm rot="3360698">
              <a:off x="8780157" y="1173425"/>
              <a:ext cx="198592" cy="387338"/>
              <a:chOff x="7927672" y="839714"/>
              <a:chExt cx="281613" cy="549264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DA38496-E39B-422F-9C22-CE44E5A17DCC}"/>
                  </a:ext>
                </a:extLst>
              </p:cNvPr>
              <p:cNvCxnSpPr>
                <a:stCxn id="59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EC4E49F-74CC-4920-944F-ECD0E97A1F7D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D36E666-891E-4F3D-BE3B-CC1204631F00}"/>
                </a:ext>
              </a:extLst>
            </p:cNvPr>
            <p:cNvSpPr txBox="1"/>
            <p:nvPr/>
          </p:nvSpPr>
          <p:spPr>
            <a:xfrm>
              <a:off x="8301397" y="911343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S1</a:t>
              </a:r>
              <a:r>
                <a:rPr lang="fr-FR" baseline="30000" dirty="0"/>
                <a:t>+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328C62-6D13-401C-AB87-D3E2E37AD4B7}"/>
              </a:ext>
            </a:extLst>
          </p:cNvPr>
          <p:cNvGrpSpPr/>
          <p:nvPr/>
        </p:nvGrpSpPr>
        <p:grpSpPr>
          <a:xfrm>
            <a:off x="5313626" y="1368519"/>
            <a:ext cx="484428" cy="546286"/>
            <a:chOff x="3923047" y="583302"/>
            <a:chExt cx="484428" cy="54628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3AA64C2-28E0-47C3-A776-E55633ABE251}"/>
                </a:ext>
              </a:extLst>
            </p:cNvPr>
            <p:cNvGrpSpPr/>
            <p:nvPr/>
          </p:nvGrpSpPr>
          <p:grpSpPr>
            <a:xfrm rot="7497335">
              <a:off x="4027492" y="836623"/>
              <a:ext cx="198592" cy="387338"/>
              <a:chOff x="7927672" y="839714"/>
              <a:chExt cx="281613" cy="549264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2F21290-1A91-4219-AF22-BCB858CE61F5}"/>
                  </a:ext>
                </a:extLst>
              </p:cNvPr>
              <p:cNvCxnSpPr>
                <a:stCxn id="66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6D5C0E-7CCF-48A5-8347-133452101E7E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953FAD-03F6-4F07-8581-C36A5BDD92B8}"/>
                </a:ext>
              </a:extLst>
            </p:cNvPr>
            <p:cNvSpPr txBox="1"/>
            <p:nvPr/>
          </p:nvSpPr>
          <p:spPr>
            <a:xfrm>
              <a:off x="3923047" y="583302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S2</a:t>
              </a:r>
              <a:r>
                <a:rPr lang="fr-FR" baseline="30000" dirty="0"/>
                <a:t>+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37BE3E-67DD-4793-BA17-C4026FCF1C17}"/>
              </a:ext>
            </a:extLst>
          </p:cNvPr>
          <p:cNvGrpSpPr/>
          <p:nvPr/>
        </p:nvGrpSpPr>
        <p:grpSpPr>
          <a:xfrm>
            <a:off x="5299460" y="2254232"/>
            <a:ext cx="771725" cy="703444"/>
            <a:chOff x="3775459" y="2145944"/>
            <a:chExt cx="771725" cy="70344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D821182-BF61-4CE6-AB95-4A168D6338D2}"/>
                </a:ext>
              </a:extLst>
            </p:cNvPr>
            <p:cNvGrpSpPr/>
            <p:nvPr/>
          </p:nvGrpSpPr>
          <p:grpSpPr>
            <a:xfrm>
              <a:off x="3855473" y="2462050"/>
              <a:ext cx="198592" cy="387338"/>
              <a:chOff x="7927672" y="839714"/>
              <a:chExt cx="281613" cy="549264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3FE5794-1033-4B9F-801B-18C258B34029}"/>
                  </a:ext>
                </a:extLst>
              </p:cNvPr>
              <p:cNvCxnSpPr>
                <a:stCxn id="74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C1E5D53-9F12-4D9C-8618-F21BD9FDB96D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8AEE4DE-D1A8-4B57-9365-C790D534AED2}"/>
                </a:ext>
              </a:extLst>
            </p:cNvPr>
            <p:cNvGrpSpPr/>
            <p:nvPr/>
          </p:nvGrpSpPr>
          <p:grpSpPr>
            <a:xfrm rot="3360698">
              <a:off x="4254219" y="2408026"/>
              <a:ext cx="198592" cy="387338"/>
              <a:chOff x="7927672" y="839714"/>
              <a:chExt cx="281613" cy="549264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79EBCE7-7BBA-4992-9BF3-916BE154C5F7}"/>
                  </a:ext>
                </a:extLst>
              </p:cNvPr>
              <p:cNvCxnSpPr>
                <a:stCxn id="72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E5C874C-6D52-4C90-B8C8-0E7D8F31BC84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E50E652-FF5B-4089-8976-1646FFE4C185}"/>
                </a:ext>
              </a:extLst>
            </p:cNvPr>
            <p:cNvSpPr txBox="1"/>
            <p:nvPr/>
          </p:nvSpPr>
          <p:spPr>
            <a:xfrm>
              <a:off x="3775459" y="2145944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S1</a:t>
              </a:r>
              <a:r>
                <a:rPr lang="fr-FR" baseline="30000" dirty="0"/>
                <a:t>+</a:t>
              </a:r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B3220E8-BFE7-425E-951C-2E1F1630A3A9}"/>
              </a:ext>
            </a:extLst>
          </p:cNvPr>
          <p:cNvGrpSpPr/>
          <p:nvPr/>
        </p:nvGrpSpPr>
        <p:grpSpPr>
          <a:xfrm>
            <a:off x="5386961" y="3812823"/>
            <a:ext cx="736590" cy="684878"/>
            <a:chOff x="3862961" y="3704535"/>
            <a:chExt cx="736590" cy="68487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85FC276-1820-437C-A9BA-D203073C0611}"/>
                </a:ext>
              </a:extLst>
            </p:cNvPr>
            <p:cNvGrpSpPr/>
            <p:nvPr/>
          </p:nvGrpSpPr>
          <p:grpSpPr>
            <a:xfrm rot="20002525">
              <a:off x="3879905" y="4002075"/>
              <a:ext cx="198592" cy="387338"/>
              <a:chOff x="7927672" y="839714"/>
              <a:chExt cx="281613" cy="549264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BC94BAB-E522-4520-AA64-522B3596FE86}"/>
                  </a:ext>
                </a:extLst>
              </p:cNvPr>
              <p:cNvCxnSpPr>
                <a:stCxn id="82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A081E48-EBDE-4A39-8404-B346B893C8FA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3D23C28-4306-4AAE-B9B4-A5B6717F7F01}"/>
                </a:ext>
              </a:extLst>
            </p:cNvPr>
            <p:cNvGrpSpPr/>
            <p:nvPr/>
          </p:nvGrpSpPr>
          <p:grpSpPr>
            <a:xfrm rot="5400000">
              <a:off x="4306586" y="3918258"/>
              <a:ext cx="198592" cy="387338"/>
              <a:chOff x="7927672" y="839714"/>
              <a:chExt cx="281613" cy="549264"/>
            </a:xfrm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88A029-662C-47E2-8463-C8C67706A523}"/>
                  </a:ext>
                </a:extLst>
              </p:cNvPr>
              <p:cNvCxnSpPr>
                <a:stCxn id="80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260F643-D99B-425E-80E0-0BDC7D1594FA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F25AE24-8120-4D61-974C-D2645ABAABE0}"/>
                </a:ext>
              </a:extLst>
            </p:cNvPr>
            <p:cNvSpPr txBox="1"/>
            <p:nvPr/>
          </p:nvSpPr>
          <p:spPr>
            <a:xfrm>
              <a:off x="3862961" y="3704535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S0</a:t>
              </a:r>
              <a:r>
                <a:rPr lang="fr-FR" baseline="30000" dirty="0"/>
                <a:t>+</a:t>
              </a:r>
              <a:endParaRPr lang="fr-FR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F123A4C-FECA-4737-BDCE-72E0511F9E23}"/>
              </a:ext>
            </a:extLst>
          </p:cNvPr>
          <p:cNvGrpSpPr/>
          <p:nvPr/>
        </p:nvGrpSpPr>
        <p:grpSpPr>
          <a:xfrm>
            <a:off x="9927310" y="2801371"/>
            <a:ext cx="736590" cy="684878"/>
            <a:chOff x="8403310" y="2693083"/>
            <a:chExt cx="736590" cy="684878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3FB96B8-48C7-4ACD-90FF-DB8485AE3A2A}"/>
                </a:ext>
              </a:extLst>
            </p:cNvPr>
            <p:cNvGrpSpPr/>
            <p:nvPr/>
          </p:nvGrpSpPr>
          <p:grpSpPr>
            <a:xfrm rot="20002525">
              <a:off x="8420254" y="2990623"/>
              <a:ext cx="198592" cy="387338"/>
              <a:chOff x="7927672" y="839714"/>
              <a:chExt cx="281613" cy="549264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155A758-35E7-4EE6-A68E-6093B4ACD797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AC265FE-6BFE-4CB0-B752-165325750C8C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85DEB59-0DF0-4050-B1B7-4BAF1A0DB15D}"/>
                </a:ext>
              </a:extLst>
            </p:cNvPr>
            <p:cNvGrpSpPr/>
            <p:nvPr/>
          </p:nvGrpSpPr>
          <p:grpSpPr>
            <a:xfrm rot="5400000">
              <a:off x="8846935" y="2906806"/>
              <a:ext cx="198592" cy="387338"/>
              <a:chOff x="7927672" y="839714"/>
              <a:chExt cx="281613" cy="549264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C81DE32-4B8F-4960-BBB8-B7223C0533B7}"/>
                  </a:ext>
                </a:extLst>
              </p:cNvPr>
              <p:cNvCxnSpPr>
                <a:stCxn id="88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B5A9BC8-0C13-4B3B-B4E7-82F7EDC3B1E3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98CFC30-53CF-4049-889E-1DAA5D47EA8D}"/>
                </a:ext>
              </a:extLst>
            </p:cNvPr>
            <p:cNvSpPr txBox="1"/>
            <p:nvPr/>
          </p:nvSpPr>
          <p:spPr>
            <a:xfrm>
              <a:off x="8403310" y="2693083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S0</a:t>
              </a:r>
              <a:r>
                <a:rPr lang="fr-FR" baseline="30000" dirty="0"/>
                <a:t>+</a:t>
              </a:r>
              <a:endParaRPr lang="fr-FR" dirty="0"/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02DC21C-A914-44CD-BAB3-1490939380A5}"/>
              </a:ext>
            </a:extLst>
          </p:cNvPr>
          <p:cNvSpPr/>
          <p:nvPr/>
        </p:nvSpPr>
        <p:spPr>
          <a:xfrm rot="13282690" flipH="1">
            <a:off x="8134217" y="1530454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8463D232-2C34-4082-87F4-AA300FC63DE5}"/>
              </a:ext>
            </a:extLst>
          </p:cNvPr>
          <p:cNvSpPr/>
          <p:nvPr/>
        </p:nvSpPr>
        <p:spPr>
          <a:xfrm rot="8317310">
            <a:off x="8963430" y="1530264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0C2A2E45-901C-4EDC-97EA-A1B7016503A5}"/>
              </a:ext>
            </a:extLst>
          </p:cNvPr>
          <p:cNvSpPr/>
          <p:nvPr/>
        </p:nvSpPr>
        <p:spPr>
          <a:xfrm rot="13282690" flipH="1">
            <a:off x="8169719" y="3160403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FEC582BC-8592-44EA-BC63-7FF66E55D1E9}"/>
              </a:ext>
            </a:extLst>
          </p:cNvPr>
          <p:cNvSpPr/>
          <p:nvPr/>
        </p:nvSpPr>
        <p:spPr>
          <a:xfrm rot="8317310">
            <a:off x="8998932" y="3160213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5" name="Picture 6">
            <a:extLst>
              <a:ext uri="{FF2B5EF4-FFF2-40B4-BE49-F238E27FC236}">
                <a16:creationId xmlns:a16="http://schemas.microsoft.com/office/drawing/2014/main" id="{5870C5B0-F737-4CD8-917B-26B1A3D14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19123" r="16661" b="17931"/>
          <a:stretch/>
        </p:blipFill>
        <p:spPr bwMode="auto">
          <a:xfrm>
            <a:off x="6211616" y="1308870"/>
            <a:ext cx="1803958" cy="128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>
            <a:extLst>
              <a:ext uri="{FF2B5EF4-FFF2-40B4-BE49-F238E27FC236}">
                <a16:creationId xmlns:a16="http://schemas.microsoft.com/office/drawing/2014/main" id="{280C63D8-45E5-49C1-87C0-BA6D40E6B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16974" r="17276" b="18907"/>
          <a:stretch/>
        </p:blipFill>
        <p:spPr bwMode="auto">
          <a:xfrm>
            <a:off x="6141541" y="2529981"/>
            <a:ext cx="1752188" cy="13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4B4FCFBA-ACED-4451-943F-9CCADC684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t="16729" r="14569" b="17425"/>
          <a:stretch/>
        </p:blipFill>
        <p:spPr bwMode="auto">
          <a:xfrm>
            <a:off x="6222077" y="3997489"/>
            <a:ext cx="1777330" cy="13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06D5527-F294-4182-8E56-554BA1E953D2}"/>
              </a:ext>
            </a:extLst>
          </p:cNvPr>
          <p:cNvSpPr txBox="1"/>
          <p:nvPr/>
        </p:nvSpPr>
        <p:spPr>
          <a:xfrm>
            <a:off x="435428" y="6254017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Laurent et al., 2016, EPSL</a:t>
            </a:r>
          </a:p>
        </p:txBody>
      </p:sp>
    </p:spTree>
    <p:extLst>
      <p:ext uri="{BB962C8B-B14F-4D97-AF65-F5344CB8AC3E}">
        <p14:creationId xmlns:p14="http://schemas.microsoft.com/office/powerpoint/2010/main" val="304136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 animBg="1"/>
      <p:bldP spid="51" grpId="0"/>
      <p:bldP spid="52" grpId="0"/>
      <p:bldP spid="53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40267" y="2697971"/>
            <a:ext cx="11316305" cy="408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136764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Intrusion Structural Frame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ED8D6B-7B6B-4CBF-B4A8-1F6787BA7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04" y="3239840"/>
            <a:ext cx="9178232" cy="32027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03BA4-735E-445B-9303-625600EB781A}"/>
              </a:ext>
            </a:extLst>
          </p:cNvPr>
          <p:cNvSpPr txBox="1"/>
          <p:nvPr/>
        </p:nvSpPr>
        <p:spPr>
          <a:xfrm>
            <a:off x="21537" y="3914631"/>
            <a:ext cx="1933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Step geometry, sill (Hutton, 2009)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BAF230-47E9-4659-85CD-7C0FE061F3E3}"/>
              </a:ext>
            </a:extLst>
          </p:cNvPr>
          <p:cNvGrpSpPr/>
          <p:nvPr/>
        </p:nvGrpSpPr>
        <p:grpSpPr>
          <a:xfrm>
            <a:off x="21537" y="1276189"/>
            <a:ext cx="4440396" cy="2564783"/>
            <a:chOff x="21537" y="42950"/>
            <a:chExt cx="2526143" cy="27016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349684-F619-40A8-9325-46973FE8B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7" t="2884" r="5742" b="8791"/>
            <a:stretch/>
          </p:blipFill>
          <p:spPr>
            <a:xfrm>
              <a:off x="21537" y="42950"/>
              <a:ext cx="2526143" cy="270163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B7C275-FE11-40A6-B491-A62E7CBF4D45}"/>
                </a:ext>
              </a:extLst>
            </p:cNvPr>
            <p:cNvSpPr txBox="1"/>
            <p:nvPr/>
          </p:nvSpPr>
          <p:spPr>
            <a:xfrm>
              <a:off x="21537" y="52236"/>
              <a:ext cx="13587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Magma flow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7050E5-5ADB-40D8-A232-C5B506FBF7D2}"/>
                </a:ext>
              </a:extLst>
            </p:cNvPr>
            <p:cNvSpPr/>
            <p:nvPr/>
          </p:nvSpPr>
          <p:spPr>
            <a:xfrm>
              <a:off x="1299341" y="47592"/>
              <a:ext cx="319018" cy="3786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F7BE7A-6F44-4B5A-ADBE-68F14DE55DE5}"/>
                </a:ext>
              </a:extLst>
            </p:cNvPr>
            <p:cNvGrpSpPr/>
            <p:nvPr/>
          </p:nvGrpSpPr>
          <p:grpSpPr>
            <a:xfrm>
              <a:off x="1304933" y="124263"/>
              <a:ext cx="232459" cy="225277"/>
              <a:chOff x="7009005" y="3429000"/>
              <a:chExt cx="232459" cy="22527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3ACBA4D-33CE-436F-9466-865C7F13C18C}"/>
                  </a:ext>
                </a:extLst>
              </p:cNvPr>
              <p:cNvSpPr/>
              <p:nvPr/>
            </p:nvSpPr>
            <p:spPr>
              <a:xfrm>
                <a:off x="7009005" y="3429000"/>
                <a:ext cx="232459" cy="22527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A65D819-39D5-424E-A211-FD21C9D98B5E}"/>
                  </a:ext>
                </a:extLst>
              </p:cNvPr>
              <p:cNvSpPr/>
              <p:nvPr/>
            </p:nvSpPr>
            <p:spPr>
              <a:xfrm>
                <a:off x="7109958" y="351193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1EB099-4DFC-46FC-96CD-38B2BB120D6B}"/>
              </a:ext>
            </a:extLst>
          </p:cNvPr>
          <p:cNvSpPr txBox="1"/>
          <p:nvPr/>
        </p:nvSpPr>
        <p:spPr>
          <a:xfrm>
            <a:off x="9924853" y="6073216"/>
            <a:ext cx="1933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Fernanda Alvarado-Neves (PhD candidate, Monash University</a:t>
            </a:r>
          </a:p>
        </p:txBody>
      </p:sp>
    </p:spTree>
    <p:extLst>
      <p:ext uri="{BB962C8B-B14F-4D97-AF65-F5344CB8AC3E}">
        <p14:creationId xmlns:p14="http://schemas.microsoft.com/office/powerpoint/2010/main" val="3133257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136764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Intrusion Structural 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03BA4-735E-445B-9303-625600EB781A}"/>
              </a:ext>
            </a:extLst>
          </p:cNvPr>
          <p:cNvSpPr txBox="1"/>
          <p:nvPr/>
        </p:nvSpPr>
        <p:spPr>
          <a:xfrm>
            <a:off x="21537" y="3860489"/>
            <a:ext cx="1933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Step geometry, sill (Hutton, 2009)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BAF230-47E9-4659-85CD-7C0FE061F3E3}"/>
              </a:ext>
            </a:extLst>
          </p:cNvPr>
          <p:cNvGrpSpPr/>
          <p:nvPr/>
        </p:nvGrpSpPr>
        <p:grpSpPr>
          <a:xfrm>
            <a:off x="21537" y="1222047"/>
            <a:ext cx="2526143" cy="2701636"/>
            <a:chOff x="21537" y="42950"/>
            <a:chExt cx="2526143" cy="27016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349684-F619-40A8-9325-46973FE8B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884" r="5742" b="8791"/>
            <a:stretch/>
          </p:blipFill>
          <p:spPr>
            <a:xfrm>
              <a:off x="21537" y="42950"/>
              <a:ext cx="2526143" cy="270163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B7C275-FE11-40A6-B491-A62E7CBF4D45}"/>
                </a:ext>
              </a:extLst>
            </p:cNvPr>
            <p:cNvSpPr txBox="1"/>
            <p:nvPr/>
          </p:nvSpPr>
          <p:spPr>
            <a:xfrm>
              <a:off x="21537" y="52236"/>
              <a:ext cx="13587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Magma flow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7050E5-5ADB-40D8-A232-C5B506FBF7D2}"/>
                </a:ext>
              </a:extLst>
            </p:cNvPr>
            <p:cNvSpPr/>
            <p:nvPr/>
          </p:nvSpPr>
          <p:spPr>
            <a:xfrm>
              <a:off x="1299341" y="47592"/>
              <a:ext cx="319018" cy="3786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F7BE7A-6F44-4B5A-ADBE-68F14DE55DE5}"/>
                </a:ext>
              </a:extLst>
            </p:cNvPr>
            <p:cNvGrpSpPr/>
            <p:nvPr/>
          </p:nvGrpSpPr>
          <p:grpSpPr>
            <a:xfrm>
              <a:off x="1304933" y="124263"/>
              <a:ext cx="232459" cy="225277"/>
              <a:chOff x="7009005" y="3429000"/>
              <a:chExt cx="232459" cy="22527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3ACBA4D-33CE-436F-9466-865C7F13C18C}"/>
                  </a:ext>
                </a:extLst>
              </p:cNvPr>
              <p:cNvSpPr/>
              <p:nvPr/>
            </p:nvSpPr>
            <p:spPr>
              <a:xfrm>
                <a:off x="7009005" y="3429000"/>
                <a:ext cx="232459" cy="22527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A65D819-39D5-424E-A211-FD21C9D98B5E}"/>
                  </a:ext>
                </a:extLst>
              </p:cNvPr>
              <p:cNvSpPr/>
              <p:nvPr/>
            </p:nvSpPr>
            <p:spPr>
              <a:xfrm>
                <a:off x="7109958" y="351193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7BB2F6A-DDE5-4662-9C7E-81FD81D0D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7" t="994" r="4038" b="79487"/>
          <a:stretch/>
        </p:blipFill>
        <p:spPr>
          <a:xfrm>
            <a:off x="2966410" y="2099289"/>
            <a:ext cx="3571268" cy="2007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CF82D1-CBC7-4DAD-95DD-83BB83854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8" r="19999" b="87444"/>
          <a:stretch/>
        </p:blipFill>
        <p:spPr>
          <a:xfrm>
            <a:off x="6422645" y="2873612"/>
            <a:ext cx="5329088" cy="9868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2E7-ED59-4370-80FE-F823473BA0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5" b="47325"/>
          <a:stretch/>
        </p:blipFill>
        <p:spPr>
          <a:xfrm>
            <a:off x="115139" y="4608097"/>
            <a:ext cx="5980861" cy="22415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58BD77-9940-4A0D-AB82-A90BB4AF8C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76"/>
          <a:stretch/>
        </p:blipFill>
        <p:spPr>
          <a:xfrm>
            <a:off x="6215525" y="4296289"/>
            <a:ext cx="2486884" cy="23434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316EDF-DD3D-4FEF-AFD3-31655EB48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934" y="6142707"/>
            <a:ext cx="3216811" cy="4733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FB5617-5620-4279-A7E8-40C2025C8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932" y="5481412"/>
            <a:ext cx="3216813" cy="4657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013831-4B7F-41A1-BF3D-2A5894572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8868" y="4816945"/>
            <a:ext cx="3216808" cy="46893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8909D2C-A8D9-470B-9837-D9780161EF64}"/>
              </a:ext>
            </a:extLst>
          </p:cNvPr>
          <p:cNvSpPr/>
          <p:nvPr/>
        </p:nvSpPr>
        <p:spPr>
          <a:xfrm>
            <a:off x="6095999" y="4106604"/>
            <a:ext cx="5980861" cy="27620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10E2EE-DB38-47B7-AB68-8EF82FDFAE0A}"/>
              </a:ext>
            </a:extLst>
          </p:cNvPr>
          <p:cNvSpPr/>
          <p:nvPr/>
        </p:nvSpPr>
        <p:spPr>
          <a:xfrm>
            <a:off x="2896163" y="2099289"/>
            <a:ext cx="8963328" cy="19661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D3636A-D114-4375-AE9A-A894B279D8EF}"/>
              </a:ext>
            </a:extLst>
          </p:cNvPr>
          <p:cNvSpPr txBox="1"/>
          <p:nvPr/>
        </p:nvSpPr>
        <p:spPr>
          <a:xfrm>
            <a:off x="10143023" y="1323149"/>
            <a:ext cx="1933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Fernanda Alvarado-Neves (PhD candidate, Monash University</a:t>
            </a:r>
          </a:p>
        </p:txBody>
      </p:sp>
    </p:spTree>
    <p:extLst>
      <p:ext uri="{BB962C8B-B14F-4D97-AF65-F5344CB8AC3E}">
        <p14:creationId xmlns:p14="http://schemas.microsoft.com/office/powerpoint/2010/main" val="2920057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136764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Intrusion Structural Frame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D3636A-D114-4375-AE9A-A894B279D8EF}"/>
              </a:ext>
            </a:extLst>
          </p:cNvPr>
          <p:cNvSpPr txBox="1"/>
          <p:nvPr/>
        </p:nvSpPr>
        <p:spPr>
          <a:xfrm>
            <a:off x="10116013" y="5982572"/>
            <a:ext cx="1933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Fernanda Alvarado-Neves (PhD candidate, Monash University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E83D3D-74BC-470E-8F0E-CF74142012CF}"/>
              </a:ext>
            </a:extLst>
          </p:cNvPr>
          <p:cNvGrpSpPr/>
          <p:nvPr/>
        </p:nvGrpSpPr>
        <p:grpSpPr>
          <a:xfrm>
            <a:off x="540271" y="2309263"/>
            <a:ext cx="4894217" cy="3609653"/>
            <a:chOff x="143320" y="1226634"/>
            <a:chExt cx="7528094" cy="505150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3680485-E756-4FFF-8F33-F8F1F6B75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9" b="3773"/>
            <a:stretch/>
          </p:blipFill>
          <p:spPr>
            <a:xfrm>
              <a:off x="143320" y="1226634"/>
              <a:ext cx="7528094" cy="5051504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4F5A28D-2A4E-4CD0-878C-B8587E124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725" y="1360848"/>
              <a:ext cx="0" cy="4298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D2D590-5AE3-44DB-92DA-B51B97C4DF7C}"/>
                </a:ext>
              </a:extLst>
            </p:cNvPr>
            <p:cNvSpPr txBox="1"/>
            <p:nvPr/>
          </p:nvSpPr>
          <p:spPr>
            <a:xfrm>
              <a:off x="456385" y="1467995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N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2668F6F-5923-484B-A9A1-1D90284C03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7" t="73603" b="1925"/>
          <a:stretch/>
        </p:blipFill>
        <p:spPr>
          <a:xfrm>
            <a:off x="5434488" y="2309264"/>
            <a:ext cx="6400461" cy="36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69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8053-8265-CABD-720F-2390861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B07E-E081-80C7-3A15-0C7C16D9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346921"/>
            <a:ext cx="10058400" cy="5089737"/>
          </a:xfrm>
        </p:spPr>
        <p:txBody>
          <a:bodyPr>
            <a:normAutofit/>
          </a:bodyPr>
          <a:lstStyle/>
          <a:p>
            <a:r>
              <a:rPr lang="en-AU" dirty="0"/>
              <a:t>Implicit modelling is approximating a signed distance function representing the “stratigraphic” distance</a:t>
            </a:r>
          </a:p>
          <a:p>
            <a:r>
              <a:rPr lang="en-AU" dirty="0"/>
              <a:t>Can include:</a:t>
            </a:r>
          </a:p>
          <a:p>
            <a:pPr lvl="1"/>
            <a:r>
              <a:rPr lang="en-AU" dirty="0"/>
              <a:t>Contact locations, or location within a stratigraphic series</a:t>
            </a:r>
          </a:p>
          <a:p>
            <a:pPr lvl="1"/>
            <a:r>
              <a:rPr lang="en-AU" dirty="0"/>
              <a:t>Orientation data</a:t>
            </a:r>
          </a:p>
          <a:p>
            <a:pPr lvl="1"/>
            <a:r>
              <a:rPr lang="en-AU" dirty="0"/>
              <a:t>Form surfaces</a:t>
            </a:r>
          </a:p>
          <a:p>
            <a:pPr lvl="1"/>
            <a:r>
              <a:rPr lang="en-AU" dirty="0"/>
              <a:t>Fault geometry/kinematics</a:t>
            </a:r>
          </a:p>
          <a:p>
            <a:pPr lvl="1"/>
            <a:r>
              <a:rPr lang="en-AU" dirty="0"/>
              <a:t>Fold overprinting relationships/foliations</a:t>
            </a:r>
          </a:p>
          <a:p>
            <a:pPr lvl="1"/>
            <a:r>
              <a:rPr lang="en-AU" dirty="0"/>
              <a:t>Intrusion anisotropy</a:t>
            </a:r>
          </a:p>
          <a:p>
            <a:r>
              <a:rPr lang="en-AU" dirty="0"/>
              <a:t>Assumes:</a:t>
            </a:r>
          </a:p>
          <a:p>
            <a:pPr lvl="1"/>
            <a:r>
              <a:rPr lang="en-AU" dirty="0"/>
              <a:t>Constant(</a:t>
            </a:r>
            <a:r>
              <a:rPr lang="en-AU" dirty="0" err="1"/>
              <a:t>ish</a:t>
            </a:r>
            <a:r>
              <a:rPr lang="en-AU" dirty="0"/>
              <a:t>) stratigraphic thickness</a:t>
            </a:r>
          </a:p>
          <a:p>
            <a:r>
              <a:rPr lang="en-AU" dirty="0"/>
              <a:t>Can’t use:</a:t>
            </a:r>
          </a:p>
          <a:p>
            <a:pPr lvl="1"/>
            <a:r>
              <a:rPr lang="en-AU" dirty="0"/>
              <a:t>Lithology</a:t>
            </a:r>
          </a:p>
          <a:p>
            <a:pPr lvl="1"/>
            <a:r>
              <a:rPr lang="en-AU" dirty="0"/>
              <a:t>Inequalities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67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B52B-1635-4180-A0BD-2A2B2CFD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LoopStructural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A15D-174D-401B-8F1C-03DA16A28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346922"/>
            <a:ext cx="4696439" cy="5153030"/>
          </a:xfrm>
        </p:spPr>
        <p:txBody>
          <a:bodyPr/>
          <a:lstStyle/>
          <a:p>
            <a:r>
              <a:rPr lang="en-AU" dirty="0"/>
              <a:t>Core 3D modelling algorithms behind Loop</a:t>
            </a:r>
          </a:p>
          <a:p>
            <a:r>
              <a:rPr lang="en-AU" dirty="0"/>
              <a:t>Python library for 3D geological modelling</a:t>
            </a:r>
          </a:p>
          <a:p>
            <a:pPr lvl="1"/>
            <a:r>
              <a:rPr lang="en-AU" dirty="0"/>
              <a:t>Discrete interpolation using finite difference method and piecewise linear method</a:t>
            </a:r>
          </a:p>
          <a:p>
            <a:pPr lvl="1"/>
            <a:r>
              <a:rPr lang="en-AU" dirty="0"/>
              <a:t>Fold interpolator (Laurent et al., 2016)</a:t>
            </a:r>
          </a:p>
          <a:p>
            <a:pPr lvl="1"/>
            <a:r>
              <a:rPr lang="en-AU" dirty="0"/>
              <a:t>Implicit fault kinematics (Grose et al., in prep)</a:t>
            </a:r>
          </a:p>
          <a:p>
            <a:r>
              <a:rPr lang="en-AU" dirty="0"/>
              <a:t>Open source (MIT license)</a:t>
            </a:r>
          </a:p>
          <a:p>
            <a:r>
              <a:rPr lang="en-AU" dirty="0"/>
              <a:t>Available on </a:t>
            </a:r>
            <a:r>
              <a:rPr lang="en-AU" dirty="0" err="1"/>
              <a:t>PyPI</a:t>
            </a:r>
            <a:r>
              <a:rPr lang="en-AU" dirty="0"/>
              <a:t> and </a:t>
            </a:r>
            <a:r>
              <a:rPr lang="en-AU" dirty="0" err="1"/>
              <a:t>Github</a:t>
            </a:r>
            <a:r>
              <a:rPr lang="en-AU" dirty="0"/>
              <a:t> (pip install </a:t>
            </a:r>
            <a:r>
              <a:rPr lang="en-AU" dirty="0" err="1"/>
              <a:t>LoopStructrual</a:t>
            </a:r>
            <a:r>
              <a:rPr lang="en-AU" dirty="0"/>
              <a:t>)</a:t>
            </a:r>
          </a:p>
          <a:p>
            <a:r>
              <a:rPr lang="en-AU" dirty="0"/>
              <a:t>Linked with map2loop for automatic model generation</a:t>
            </a:r>
          </a:p>
          <a:p>
            <a:r>
              <a:rPr lang="en-AU" dirty="0"/>
              <a:t>Export surface meshes as </a:t>
            </a:r>
            <a:r>
              <a:rPr lang="en-AU" dirty="0" err="1"/>
              <a:t>vtk</a:t>
            </a:r>
            <a:r>
              <a:rPr lang="en-AU" dirty="0"/>
              <a:t>, obj</a:t>
            </a:r>
          </a:p>
          <a:p>
            <a:r>
              <a:rPr lang="en-AU" dirty="0"/>
              <a:t>Preprint in Geoscientific Model Development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CAA36-FD19-4EE9-B22C-33BEB9F35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158" y="1346922"/>
            <a:ext cx="5481780" cy="4665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B7F8B7-8D46-4F79-A1F7-CA5500D5553F}"/>
              </a:ext>
            </a:extLst>
          </p:cNvPr>
          <p:cNvSpPr txBox="1"/>
          <p:nvPr/>
        </p:nvSpPr>
        <p:spPr>
          <a:xfrm>
            <a:off x="6838950" y="6220747"/>
            <a:ext cx="405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www.github.com/Loop3d/LoopStructural</a:t>
            </a:r>
          </a:p>
        </p:txBody>
      </p:sp>
    </p:spTree>
    <p:extLst>
      <p:ext uri="{BB962C8B-B14F-4D97-AF65-F5344CB8AC3E}">
        <p14:creationId xmlns:p14="http://schemas.microsoft.com/office/powerpoint/2010/main" val="3541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4018-39F7-2409-D4D8-D3D3943A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build surfaces?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303D27-7CD4-64B3-A5A2-154F9B45A6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2D equivalent is contouring value data</a:t>
            </a:r>
          </a:p>
          <a:p>
            <a:r>
              <a:rPr lang="en-AU" dirty="0"/>
              <a:t>- manually contour </a:t>
            </a:r>
          </a:p>
          <a:p>
            <a:r>
              <a:rPr lang="en-AU" dirty="0"/>
              <a:t>- interpolate value onto </a:t>
            </a:r>
            <a:r>
              <a:rPr lang="en-AU" dirty="0" err="1"/>
              <a:t>grida</a:t>
            </a:r>
            <a:endParaRPr lang="en-AU" dirty="0"/>
          </a:p>
          <a:p>
            <a:r>
              <a:rPr lang="en-AU" dirty="0"/>
              <a:t>- contour using marching squares</a:t>
            </a:r>
          </a:p>
          <a:p>
            <a:endParaRPr lang="en-AU" dirty="0"/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D9263CE5-A694-3582-B0BA-018F27764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800" y="1339200"/>
            <a:ext cx="499566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F325A09-A4D9-9B67-12EE-24CF23D6F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800" y="1339200"/>
            <a:ext cx="4995667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4474AAD3-9F61-DE60-D14D-55471FBF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47" y="1337414"/>
            <a:ext cx="4995667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E3FD1D-5758-6FD2-BB88-6143637919FC}"/>
              </a:ext>
            </a:extLst>
          </p:cNvPr>
          <p:cNvSpPr/>
          <p:nvPr/>
        </p:nvSpPr>
        <p:spPr>
          <a:xfrm>
            <a:off x="7019898" y="1543050"/>
            <a:ext cx="3400452" cy="4743450"/>
          </a:xfrm>
          <a:custGeom>
            <a:avLst/>
            <a:gdLst>
              <a:gd name="connsiteX0" fmla="*/ 1190652 w 3400452"/>
              <a:gd name="connsiteY0" fmla="*/ 4743450 h 4743450"/>
              <a:gd name="connsiteX1" fmla="*/ 1143027 w 3400452"/>
              <a:gd name="connsiteY1" fmla="*/ 4648200 h 4743450"/>
              <a:gd name="connsiteX2" fmla="*/ 1047777 w 3400452"/>
              <a:gd name="connsiteY2" fmla="*/ 4572000 h 4743450"/>
              <a:gd name="connsiteX3" fmla="*/ 1000152 w 3400452"/>
              <a:gd name="connsiteY3" fmla="*/ 4543425 h 4743450"/>
              <a:gd name="connsiteX4" fmla="*/ 971577 w 3400452"/>
              <a:gd name="connsiteY4" fmla="*/ 4524375 h 4743450"/>
              <a:gd name="connsiteX5" fmla="*/ 904902 w 3400452"/>
              <a:gd name="connsiteY5" fmla="*/ 4495800 h 4743450"/>
              <a:gd name="connsiteX6" fmla="*/ 847752 w 3400452"/>
              <a:gd name="connsiteY6" fmla="*/ 4486275 h 4743450"/>
              <a:gd name="connsiteX7" fmla="*/ 809652 w 3400452"/>
              <a:gd name="connsiteY7" fmla="*/ 4467225 h 4743450"/>
              <a:gd name="connsiteX8" fmla="*/ 723927 w 3400452"/>
              <a:gd name="connsiteY8" fmla="*/ 4448175 h 4743450"/>
              <a:gd name="connsiteX9" fmla="*/ 695352 w 3400452"/>
              <a:gd name="connsiteY9" fmla="*/ 4438650 h 4743450"/>
              <a:gd name="connsiteX10" fmla="*/ 638202 w 3400452"/>
              <a:gd name="connsiteY10" fmla="*/ 4429125 h 4743450"/>
              <a:gd name="connsiteX11" fmla="*/ 600102 w 3400452"/>
              <a:gd name="connsiteY11" fmla="*/ 4419600 h 4743450"/>
              <a:gd name="connsiteX12" fmla="*/ 533427 w 3400452"/>
              <a:gd name="connsiteY12" fmla="*/ 4400550 h 4743450"/>
              <a:gd name="connsiteX13" fmla="*/ 438177 w 3400452"/>
              <a:gd name="connsiteY13" fmla="*/ 4391025 h 4743450"/>
              <a:gd name="connsiteX14" fmla="*/ 371502 w 3400452"/>
              <a:gd name="connsiteY14" fmla="*/ 4362450 h 4743450"/>
              <a:gd name="connsiteX15" fmla="*/ 333402 w 3400452"/>
              <a:gd name="connsiteY15" fmla="*/ 4343400 h 4743450"/>
              <a:gd name="connsiteX16" fmla="*/ 247677 w 3400452"/>
              <a:gd name="connsiteY16" fmla="*/ 4305300 h 4743450"/>
              <a:gd name="connsiteX17" fmla="*/ 133377 w 3400452"/>
              <a:gd name="connsiteY17" fmla="*/ 4219575 h 4743450"/>
              <a:gd name="connsiteX18" fmla="*/ 104802 w 3400452"/>
              <a:gd name="connsiteY18" fmla="*/ 4200525 h 4743450"/>
              <a:gd name="connsiteX19" fmla="*/ 47652 w 3400452"/>
              <a:gd name="connsiteY19" fmla="*/ 4114800 h 4743450"/>
              <a:gd name="connsiteX20" fmla="*/ 38127 w 3400452"/>
              <a:gd name="connsiteY20" fmla="*/ 4076700 h 4743450"/>
              <a:gd name="connsiteX21" fmla="*/ 19077 w 3400452"/>
              <a:gd name="connsiteY21" fmla="*/ 4038600 h 4743450"/>
              <a:gd name="connsiteX22" fmla="*/ 9552 w 3400452"/>
              <a:gd name="connsiteY22" fmla="*/ 3981450 h 4743450"/>
              <a:gd name="connsiteX23" fmla="*/ 9552 w 3400452"/>
              <a:gd name="connsiteY23" fmla="*/ 3705225 h 4743450"/>
              <a:gd name="connsiteX24" fmla="*/ 47652 w 3400452"/>
              <a:gd name="connsiteY24" fmla="*/ 3638550 h 4743450"/>
              <a:gd name="connsiteX25" fmla="*/ 66702 w 3400452"/>
              <a:gd name="connsiteY25" fmla="*/ 3600450 h 4743450"/>
              <a:gd name="connsiteX26" fmla="*/ 123852 w 3400452"/>
              <a:gd name="connsiteY26" fmla="*/ 3562350 h 4743450"/>
              <a:gd name="connsiteX27" fmla="*/ 181002 w 3400452"/>
              <a:gd name="connsiteY27" fmla="*/ 3514725 h 4743450"/>
              <a:gd name="connsiteX28" fmla="*/ 209577 w 3400452"/>
              <a:gd name="connsiteY28" fmla="*/ 3486150 h 4743450"/>
              <a:gd name="connsiteX29" fmla="*/ 285777 w 3400452"/>
              <a:gd name="connsiteY29" fmla="*/ 3457575 h 4743450"/>
              <a:gd name="connsiteX30" fmla="*/ 361977 w 3400452"/>
              <a:gd name="connsiteY30" fmla="*/ 3419475 h 4743450"/>
              <a:gd name="connsiteX31" fmla="*/ 409602 w 3400452"/>
              <a:gd name="connsiteY31" fmla="*/ 3390900 h 4743450"/>
              <a:gd name="connsiteX32" fmla="*/ 447702 w 3400452"/>
              <a:gd name="connsiteY32" fmla="*/ 3371850 h 4743450"/>
              <a:gd name="connsiteX33" fmla="*/ 523902 w 3400452"/>
              <a:gd name="connsiteY33" fmla="*/ 3343275 h 4743450"/>
              <a:gd name="connsiteX34" fmla="*/ 590577 w 3400452"/>
              <a:gd name="connsiteY34" fmla="*/ 3314700 h 4743450"/>
              <a:gd name="connsiteX35" fmla="*/ 657252 w 3400452"/>
              <a:gd name="connsiteY35" fmla="*/ 3295650 h 4743450"/>
              <a:gd name="connsiteX36" fmla="*/ 714402 w 3400452"/>
              <a:gd name="connsiteY36" fmla="*/ 3276600 h 4743450"/>
              <a:gd name="connsiteX37" fmla="*/ 819177 w 3400452"/>
              <a:gd name="connsiteY37" fmla="*/ 3257550 h 4743450"/>
              <a:gd name="connsiteX38" fmla="*/ 885852 w 3400452"/>
              <a:gd name="connsiteY38" fmla="*/ 3248025 h 4743450"/>
              <a:gd name="connsiteX39" fmla="*/ 962052 w 3400452"/>
              <a:gd name="connsiteY39" fmla="*/ 3238500 h 4743450"/>
              <a:gd name="connsiteX40" fmla="*/ 1057302 w 3400452"/>
              <a:gd name="connsiteY40" fmla="*/ 3219450 h 4743450"/>
              <a:gd name="connsiteX41" fmla="*/ 1543077 w 3400452"/>
              <a:gd name="connsiteY41" fmla="*/ 3228975 h 4743450"/>
              <a:gd name="connsiteX42" fmla="*/ 1685952 w 3400452"/>
              <a:gd name="connsiteY42" fmla="*/ 3257550 h 4743450"/>
              <a:gd name="connsiteX43" fmla="*/ 1752627 w 3400452"/>
              <a:gd name="connsiteY43" fmla="*/ 3276600 h 4743450"/>
              <a:gd name="connsiteX44" fmla="*/ 1828827 w 3400452"/>
              <a:gd name="connsiteY44" fmla="*/ 3333750 h 4743450"/>
              <a:gd name="connsiteX45" fmla="*/ 1857402 w 3400452"/>
              <a:gd name="connsiteY45" fmla="*/ 3362325 h 4743450"/>
              <a:gd name="connsiteX46" fmla="*/ 1914552 w 3400452"/>
              <a:gd name="connsiteY46" fmla="*/ 3467100 h 4743450"/>
              <a:gd name="connsiteX47" fmla="*/ 1933602 w 3400452"/>
              <a:gd name="connsiteY47" fmla="*/ 3524250 h 4743450"/>
              <a:gd name="connsiteX48" fmla="*/ 1962177 w 3400452"/>
              <a:gd name="connsiteY48" fmla="*/ 3581400 h 4743450"/>
              <a:gd name="connsiteX49" fmla="*/ 1971702 w 3400452"/>
              <a:gd name="connsiteY49" fmla="*/ 3609975 h 4743450"/>
              <a:gd name="connsiteX50" fmla="*/ 1981227 w 3400452"/>
              <a:gd name="connsiteY50" fmla="*/ 3648075 h 4743450"/>
              <a:gd name="connsiteX51" fmla="*/ 2000277 w 3400452"/>
              <a:gd name="connsiteY51" fmla="*/ 3676650 h 4743450"/>
              <a:gd name="connsiteX52" fmla="*/ 2009802 w 3400452"/>
              <a:gd name="connsiteY52" fmla="*/ 3771900 h 4743450"/>
              <a:gd name="connsiteX53" fmla="*/ 2028852 w 3400452"/>
              <a:gd name="connsiteY53" fmla="*/ 3819525 h 4743450"/>
              <a:gd name="connsiteX54" fmla="*/ 2047902 w 3400452"/>
              <a:gd name="connsiteY54" fmla="*/ 3876675 h 4743450"/>
              <a:gd name="connsiteX55" fmla="*/ 2076477 w 3400452"/>
              <a:gd name="connsiteY55" fmla="*/ 3952875 h 4743450"/>
              <a:gd name="connsiteX56" fmla="*/ 2114577 w 3400452"/>
              <a:gd name="connsiteY56" fmla="*/ 4038600 h 4743450"/>
              <a:gd name="connsiteX57" fmla="*/ 2181252 w 3400452"/>
              <a:gd name="connsiteY57" fmla="*/ 4105275 h 4743450"/>
              <a:gd name="connsiteX58" fmla="*/ 2257452 w 3400452"/>
              <a:gd name="connsiteY58" fmla="*/ 4162425 h 4743450"/>
              <a:gd name="connsiteX59" fmla="*/ 2447952 w 3400452"/>
              <a:gd name="connsiteY59" fmla="*/ 4152900 h 4743450"/>
              <a:gd name="connsiteX60" fmla="*/ 2514627 w 3400452"/>
              <a:gd name="connsiteY60" fmla="*/ 4086225 h 4743450"/>
              <a:gd name="connsiteX61" fmla="*/ 2571777 w 3400452"/>
              <a:gd name="connsiteY61" fmla="*/ 4038600 h 4743450"/>
              <a:gd name="connsiteX62" fmla="*/ 2590827 w 3400452"/>
              <a:gd name="connsiteY62" fmla="*/ 4000500 h 4743450"/>
              <a:gd name="connsiteX63" fmla="*/ 2647977 w 3400452"/>
              <a:gd name="connsiteY63" fmla="*/ 3943350 h 4743450"/>
              <a:gd name="connsiteX64" fmla="*/ 2676552 w 3400452"/>
              <a:gd name="connsiteY64" fmla="*/ 3886200 h 4743450"/>
              <a:gd name="connsiteX65" fmla="*/ 2752752 w 3400452"/>
              <a:gd name="connsiteY65" fmla="*/ 3752850 h 4743450"/>
              <a:gd name="connsiteX66" fmla="*/ 2762277 w 3400452"/>
              <a:gd name="connsiteY66" fmla="*/ 3714750 h 4743450"/>
              <a:gd name="connsiteX67" fmla="*/ 2771802 w 3400452"/>
              <a:gd name="connsiteY67" fmla="*/ 3657600 h 4743450"/>
              <a:gd name="connsiteX68" fmla="*/ 2781327 w 3400452"/>
              <a:gd name="connsiteY68" fmla="*/ 3609975 h 4743450"/>
              <a:gd name="connsiteX69" fmla="*/ 2790852 w 3400452"/>
              <a:gd name="connsiteY69" fmla="*/ 3505200 h 4743450"/>
              <a:gd name="connsiteX70" fmla="*/ 2800377 w 3400452"/>
              <a:gd name="connsiteY70" fmla="*/ 3448050 h 4743450"/>
              <a:gd name="connsiteX71" fmla="*/ 2819427 w 3400452"/>
              <a:gd name="connsiteY71" fmla="*/ 2952750 h 4743450"/>
              <a:gd name="connsiteX72" fmla="*/ 2838477 w 3400452"/>
              <a:gd name="connsiteY72" fmla="*/ 2838450 h 4743450"/>
              <a:gd name="connsiteX73" fmla="*/ 2848002 w 3400452"/>
              <a:gd name="connsiteY73" fmla="*/ 2752725 h 4743450"/>
              <a:gd name="connsiteX74" fmla="*/ 2838477 w 3400452"/>
              <a:gd name="connsiteY74" fmla="*/ 2276475 h 4743450"/>
              <a:gd name="connsiteX75" fmla="*/ 2819427 w 3400452"/>
              <a:gd name="connsiteY75" fmla="*/ 2247900 h 4743450"/>
              <a:gd name="connsiteX76" fmla="*/ 2781327 w 3400452"/>
              <a:gd name="connsiteY76" fmla="*/ 2162175 h 4743450"/>
              <a:gd name="connsiteX77" fmla="*/ 2771802 w 3400452"/>
              <a:gd name="connsiteY77" fmla="*/ 2114550 h 4743450"/>
              <a:gd name="connsiteX78" fmla="*/ 2762277 w 3400452"/>
              <a:gd name="connsiteY78" fmla="*/ 2076450 h 4743450"/>
              <a:gd name="connsiteX79" fmla="*/ 2752752 w 3400452"/>
              <a:gd name="connsiteY79" fmla="*/ 2019300 h 4743450"/>
              <a:gd name="connsiteX80" fmla="*/ 2771802 w 3400452"/>
              <a:gd name="connsiteY80" fmla="*/ 1857375 h 4743450"/>
              <a:gd name="connsiteX81" fmla="*/ 2800377 w 3400452"/>
              <a:gd name="connsiteY81" fmla="*/ 1819275 h 4743450"/>
              <a:gd name="connsiteX82" fmla="*/ 2876577 w 3400452"/>
              <a:gd name="connsiteY82" fmla="*/ 1752600 h 4743450"/>
              <a:gd name="connsiteX83" fmla="*/ 2905152 w 3400452"/>
              <a:gd name="connsiteY83" fmla="*/ 1724025 h 4743450"/>
              <a:gd name="connsiteX84" fmla="*/ 2981352 w 3400452"/>
              <a:gd name="connsiteY84" fmla="*/ 1676400 h 4743450"/>
              <a:gd name="connsiteX85" fmla="*/ 3048027 w 3400452"/>
              <a:gd name="connsiteY85" fmla="*/ 1619250 h 4743450"/>
              <a:gd name="connsiteX86" fmla="*/ 3095652 w 3400452"/>
              <a:gd name="connsiteY86" fmla="*/ 1600200 h 4743450"/>
              <a:gd name="connsiteX87" fmla="*/ 3171852 w 3400452"/>
              <a:gd name="connsiteY87" fmla="*/ 1552575 h 4743450"/>
              <a:gd name="connsiteX88" fmla="*/ 3219477 w 3400452"/>
              <a:gd name="connsiteY88" fmla="*/ 1514475 h 4743450"/>
              <a:gd name="connsiteX89" fmla="*/ 3276627 w 3400452"/>
              <a:gd name="connsiteY89" fmla="*/ 1476375 h 4743450"/>
              <a:gd name="connsiteX90" fmla="*/ 3352827 w 3400452"/>
              <a:gd name="connsiteY90" fmla="*/ 1390650 h 4743450"/>
              <a:gd name="connsiteX91" fmla="*/ 3381402 w 3400452"/>
              <a:gd name="connsiteY91" fmla="*/ 1333500 h 4743450"/>
              <a:gd name="connsiteX92" fmla="*/ 3400452 w 3400452"/>
              <a:gd name="connsiteY92" fmla="*/ 1266825 h 4743450"/>
              <a:gd name="connsiteX93" fmla="*/ 3381402 w 3400452"/>
              <a:gd name="connsiteY93" fmla="*/ 952500 h 4743450"/>
              <a:gd name="connsiteX94" fmla="*/ 3371877 w 3400452"/>
              <a:gd name="connsiteY94" fmla="*/ 904875 h 4743450"/>
              <a:gd name="connsiteX95" fmla="*/ 3333777 w 3400452"/>
              <a:gd name="connsiteY95" fmla="*/ 800100 h 4743450"/>
              <a:gd name="connsiteX96" fmla="*/ 3248052 w 3400452"/>
              <a:gd name="connsiteY96" fmla="*/ 600075 h 4743450"/>
              <a:gd name="connsiteX97" fmla="*/ 3209952 w 3400452"/>
              <a:gd name="connsiteY97" fmla="*/ 552450 h 4743450"/>
              <a:gd name="connsiteX98" fmla="*/ 3181377 w 3400452"/>
              <a:gd name="connsiteY98" fmla="*/ 466725 h 4743450"/>
              <a:gd name="connsiteX99" fmla="*/ 3171852 w 3400452"/>
              <a:gd name="connsiteY99" fmla="*/ 438150 h 4743450"/>
              <a:gd name="connsiteX100" fmla="*/ 3190902 w 3400452"/>
              <a:gd name="connsiteY100" fmla="*/ 123825 h 4743450"/>
              <a:gd name="connsiteX101" fmla="*/ 3200427 w 3400452"/>
              <a:gd name="connsiteY101" fmla="*/ 95250 h 4743450"/>
              <a:gd name="connsiteX102" fmla="*/ 3238527 w 3400452"/>
              <a:gd name="connsiteY102" fmla="*/ 57150 h 4743450"/>
              <a:gd name="connsiteX103" fmla="*/ 3286152 w 3400452"/>
              <a:gd name="connsiteY103" fmla="*/ 0 h 474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400452" h="4743450">
                <a:moveTo>
                  <a:pt x="1190652" y="4743450"/>
                </a:moveTo>
                <a:cubicBezTo>
                  <a:pt x="1176731" y="4708649"/>
                  <a:pt x="1167400" y="4677989"/>
                  <a:pt x="1143027" y="4648200"/>
                </a:cubicBezTo>
                <a:cubicBezTo>
                  <a:pt x="1088399" y="4581433"/>
                  <a:pt x="1103352" y="4602875"/>
                  <a:pt x="1047777" y="4572000"/>
                </a:cubicBezTo>
                <a:cubicBezTo>
                  <a:pt x="1031593" y="4563009"/>
                  <a:pt x="1015851" y="4553237"/>
                  <a:pt x="1000152" y="4543425"/>
                </a:cubicBezTo>
                <a:cubicBezTo>
                  <a:pt x="990444" y="4537358"/>
                  <a:pt x="981816" y="4529495"/>
                  <a:pt x="971577" y="4524375"/>
                </a:cubicBezTo>
                <a:cubicBezTo>
                  <a:pt x="949950" y="4513561"/>
                  <a:pt x="928013" y="4502911"/>
                  <a:pt x="904902" y="4495800"/>
                </a:cubicBezTo>
                <a:cubicBezTo>
                  <a:pt x="886443" y="4490120"/>
                  <a:pt x="866802" y="4489450"/>
                  <a:pt x="847752" y="4486275"/>
                </a:cubicBezTo>
                <a:cubicBezTo>
                  <a:pt x="835052" y="4479925"/>
                  <a:pt x="822947" y="4472211"/>
                  <a:pt x="809652" y="4467225"/>
                </a:cubicBezTo>
                <a:cubicBezTo>
                  <a:pt x="790096" y="4459892"/>
                  <a:pt x="742032" y="4452701"/>
                  <a:pt x="723927" y="4448175"/>
                </a:cubicBezTo>
                <a:cubicBezTo>
                  <a:pt x="714187" y="4445740"/>
                  <a:pt x="705153" y="4440828"/>
                  <a:pt x="695352" y="4438650"/>
                </a:cubicBezTo>
                <a:cubicBezTo>
                  <a:pt x="676499" y="4434460"/>
                  <a:pt x="657140" y="4432913"/>
                  <a:pt x="638202" y="4429125"/>
                </a:cubicBezTo>
                <a:cubicBezTo>
                  <a:pt x="625365" y="4426558"/>
                  <a:pt x="612732" y="4423044"/>
                  <a:pt x="600102" y="4419600"/>
                </a:cubicBezTo>
                <a:cubicBezTo>
                  <a:pt x="577802" y="4413518"/>
                  <a:pt x="556190" y="4404567"/>
                  <a:pt x="533427" y="4400550"/>
                </a:cubicBezTo>
                <a:cubicBezTo>
                  <a:pt x="502004" y="4395005"/>
                  <a:pt x="469927" y="4394200"/>
                  <a:pt x="438177" y="4391025"/>
                </a:cubicBezTo>
                <a:cubicBezTo>
                  <a:pt x="415952" y="4381500"/>
                  <a:pt x="393515" y="4372456"/>
                  <a:pt x="371502" y="4362450"/>
                </a:cubicBezTo>
                <a:cubicBezTo>
                  <a:pt x="358576" y="4356574"/>
                  <a:pt x="346453" y="4348993"/>
                  <a:pt x="333402" y="4343400"/>
                </a:cubicBezTo>
                <a:cubicBezTo>
                  <a:pt x="275706" y="4318673"/>
                  <a:pt x="332720" y="4356326"/>
                  <a:pt x="247677" y="4305300"/>
                </a:cubicBezTo>
                <a:cubicBezTo>
                  <a:pt x="82179" y="4206001"/>
                  <a:pt x="213130" y="4286036"/>
                  <a:pt x="133377" y="4219575"/>
                </a:cubicBezTo>
                <a:cubicBezTo>
                  <a:pt x="124583" y="4212246"/>
                  <a:pt x="112897" y="4208620"/>
                  <a:pt x="104802" y="4200525"/>
                </a:cubicBezTo>
                <a:cubicBezTo>
                  <a:pt x="84961" y="4180684"/>
                  <a:pt x="61256" y="4137473"/>
                  <a:pt x="47652" y="4114800"/>
                </a:cubicBezTo>
                <a:cubicBezTo>
                  <a:pt x="44477" y="4102100"/>
                  <a:pt x="42724" y="4088957"/>
                  <a:pt x="38127" y="4076700"/>
                </a:cubicBezTo>
                <a:cubicBezTo>
                  <a:pt x="33141" y="4063405"/>
                  <a:pt x="23157" y="4052200"/>
                  <a:pt x="19077" y="4038600"/>
                </a:cubicBezTo>
                <a:cubicBezTo>
                  <a:pt x="13528" y="4020102"/>
                  <a:pt x="12727" y="4000500"/>
                  <a:pt x="9552" y="3981450"/>
                </a:cubicBezTo>
                <a:cubicBezTo>
                  <a:pt x="3698" y="3881940"/>
                  <a:pt x="-8647" y="3802285"/>
                  <a:pt x="9552" y="3705225"/>
                </a:cubicBezTo>
                <a:cubicBezTo>
                  <a:pt x="13568" y="3683805"/>
                  <a:pt x="36974" y="3657237"/>
                  <a:pt x="47652" y="3638550"/>
                </a:cubicBezTo>
                <a:cubicBezTo>
                  <a:pt x="54697" y="3626222"/>
                  <a:pt x="56662" y="3610490"/>
                  <a:pt x="66702" y="3600450"/>
                </a:cubicBezTo>
                <a:cubicBezTo>
                  <a:pt x="82891" y="3584261"/>
                  <a:pt x="105536" y="3576087"/>
                  <a:pt x="123852" y="3562350"/>
                </a:cubicBezTo>
                <a:cubicBezTo>
                  <a:pt x="143690" y="3547471"/>
                  <a:pt x="162468" y="3531200"/>
                  <a:pt x="181002" y="3514725"/>
                </a:cubicBezTo>
                <a:cubicBezTo>
                  <a:pt x="191070" y="3505776"/>
                  <a:pt x="198616" y="3493980"/>
                  <a:pt x="209577" y="3486150"/>
                </a:cubicBezTo>
                <a:cubicBezTo>
                  <a:pt x="236397" y="3466993"/>
                  <a:pt x="255096" y="3465245"/>
                  <a:pt x="285777" y="3457575"/>
                </a:cubicBezTo>
                <a:cubicBezTo>
                  <a:pt x="342672" y="3400680"/>
                  <a:pt x="280865" y="3451920"/>
                  <a:pt x="361977" y="3419475"/>
                </a:cubicBezTo>
                <a:cubicBezTo>
                  <a:pt x="379166" y="3412599"/>
                  <a:pt x="393418" y="3399891"/>
                  <a:pt x="409602" y="3390900"/>
                </a:cubicBezTo>
                <a:cubicBezTo>
                  <a:pt x="422014" y="3384004"/>
                  <a:pt x="434595" y="3377311"/>
                  <a:pt x="447702" y="3371850"/>
                </a:cubicBezTo>
                <a:cubicBezTo>
                  <a:pt x="472743" y="3361416"/>
                  <a:pt x="498715" y="3353350"/>
                  <a:pt x="523902" y="3343275"/>
                </a:cubicBezTo>
                <a:cubicBezTo>
                  <a:pt x="546353" y="3334295"/>
                  <a:pt x="567806" y="3322833"/>
                  <a:pt x="590577" y="3314700"/>
                </a:cubicBezTo>
                <a:cubicBezTo>
                  <a:pt x="612345" y="3306926"/>
                  <a:pt x="635160" y="3302448"/>
                  <a:pt x="657252" y="3295650"/>
                </a:cubicBezTo>
                <a:cubicBezTo>
                  <a:pt x="676444" y="3289745"/>
                  <a:pt x="694855" y="3281199"/>
                  <a:pt x="714402" y="3276600"/>
                </a:cubicBezTo>
                <a:cubicBezTo>
                  <a:pt x="748956" y="3268470"/>
                  <a:pt x="784162" y="3263386"/>
                  <a:pt x="819177" y="3257550"/>
                </a:cubicBezTo>
                <a:cubicBezTo>
                  <a:pt x="841322" y="3253859"/>
                  <a:pt x="863598" y="3250992"/>
                  <a:pt x="885852" y="3248025"/>
                </a:cubicBezTo>
                <a:cubicBezTo>
                  <a:pt x="911225" y="3244642"/>
                  <a:pt x="936803" y="3242708"/>
                  <a:pt x="962052" y="3238500"/>
                </a:cubicBezTo>
                <a:cubicBezTo>
                  <a:pt x="993990" y="3233177"/>
                  <a:pt x="1057302" y="3219450"/>
                  <a:pt x="1057302" y="3219450"/>
                </a:cubicBezTo>
                <a:lnTo>
                  <a:pt x="1543077" y="3228975"/>
                </a:lnTo>
                <a:cubicBezTo>
                  <a:pt x="1633045" y="3231974"/>
                  <a:pt x="1612502" y="3235515"/>
                  <a:pt x="1685952" y="3257550"/>
                </a:cubicBezTo>
                <a:cubicBezTo>
                  <a:pt x="1701211" y="3262128"/>
                  <a:pt x="1736622" y="3268597"/>
                  <a:pt x="1752627" y="3276600"/>
                </a:cubicBezTo>
                <a:cubicBezTo>
                  <a:pt x="1771529" y="3286051"/>
                  <a:pt x="1819481" y="3325572"/>
                  <a:pt x="1828827" y="3333750"/>
                </a:cubicBezTo>
                <a:cubicBezTo>
                  <a:pt x="1838964" y="3342620"/>
                  <a:pt x="1849320" y="3351549"/>
                  <a:pt x="1857402" y="3362325"/>
                </a:cubicBezTo>
                <a:cubicBezTo>
                  <a:pt x="1872568" y="3382546"/>
                  <a:pt x="1905731" y="3445929"/>
                  <a:pt x="1914552" y="3467100"/>
                </a:cubicBezTo>
                <a:cubicBezTo>
                  <a:pt x="1922275" y="3485636"/>
                  <a:pt x="1924622" y="3506289"/>
                  <a:pt x="1933602" y="3524250"/>
                </a:cubicBezTo>
                <a:cubicBezTo>
                  <a:pt x="1943127" y="3543300"/>
                  <a:pt x="1953527" y="3561937"/>
                  <a:pt x="1962177" y="3581400"/>
                </a:cubicBezTo>
                <a:cubicBezTo>
                  <a:pt x="1966255" y="3590575"/>
                  <a:pt x="1968944" y="3600321"/>
                  <a:pt x="1971702" y="3609975"/>
                </a:cubicBezTo>
                <a:cubicBezTo>
                  <a:pt x="1975298" y="3622562"/>
                  <a:pt x="1976070" y="3636043"/>
                  <a:pt x="1981227" y="3648075"/>
                </a:cubicBezTo>
                <a:cubicBezTo>
                  <a:pt x="1985736" y="3658597"/>
                  <a:pt x="1993927" y="3667125"/>
                  <a:pt x="2000277" y="3676650"/>
                </a:cubicBezTo>
                <a:cubicBezTo>
                  <a:pt x="2003452" y="3708400"/>
                  <a:pt x="2003544" y="3740611"/>
                  <a:pt x="2009802" y="3771900"/>
                </a:cubicBezTo>
                <a:cubicBezTo>
                  <a:pt x="2013155" y="3788666"/>
                  <a:pt x="2023009" y="3803457"/>
                  <a:pt x="2028852" y="3819525"/>
                </a:cubicBezTo>
                <a:cubicBezTo>
                  <a:pt x="2035714" y="3838396"/>
                  <a:pt x="2043032" y="3857194"/>
                  <a:pt x="2047902" y="3876675"/>
                </a:cubicBezTo>
                <a:cubicBezTo>
                  <a:pt x="2072351" y="3974472"/>
                  <a:pt x="2039120" y="3853257"/>
                  <a:pt x="2076477" y="3952875"/>
                </a:cubicBezTo>
                <a:cubicBezTo>
                  <a:pt x="2095289" y="4003040"/>
                  <a:pt x="2072483" y="3988088"/>
                  <a:pt x="2114577" y="4038600"/>
                </a:cubicBezTo>
                <a:cubicBezTo>
                  <a:pt x="2134699" y="4062746"/>
                  <a:pt x="2159027" y="4083050"/>
                  <a:pt x="2181252" y="4105275"/>
                </a:cubicBezTo>
                <a:cubicBezTo>
                  <a:pt x="2229392" y="4153415"/>
                  <a:pt x="2203288" y="4135343"/>
                  <a:pt x="2257452" y="4162425"/>
                </a:cubicBezTo>
                <a:cubicBezTo>
                  <a:pt x="2320952" y="4159250"/>
                  <a:pt x="2386992" y="4170962"/>
                  <a:pt x="2447952" y="4152900"/>
                </a:cubicBezTo>
                <a:cubicBezTo>
                  <a:pt x="2478088" y="4143971"/>
                  <a:pt x="2492402" y="4108450"/>
                  <a:pt x="2514627" y="4086225"/>
                </a:cubicBezTo>
                <a:cubicBezTo>
                  <a:pt x="2551297" y="4049555"/>
                  <a:pt x="2531994" y="4065122"/>
                  <a:pt x="2571777" y="4038600"/>
                </a:cubicBezTo>
                <a:cubicBezTo>
                  <a:pt x="2578127" y="4025900"/>
                  <a:pt x="2581737" y="4011408"/>
                  <a:pt x="2590827" y="4000500"/>
                </a:cubicBezTo>
                <a:cubicBezTo>
                  <a:pt x="2662107" y="3914963"/>
                  <a:pt x="2571629" y="4070597"/>
                  <a:pt x="2647977" y="3943350"/>
                </a:cubicBezTo>
                <a:cubicBezTo>
                  <a:pt x="2658935" y="3925087"/>
                  <a:pt x="2665594" y="3904463"/>
                  <a:pt x="2676552" y="3886200"/>
                </a:cubicBezTo>
                <a:cubicBezTo>
                  <a:pt x="2712573" y="3826165"/>
                  <a:pt x="2729003" y="3847847"/>
                  <a:pt x="2752752" y="3752850"/>
                </a:cubicBezTo>
                <a:cubicBezTo>
                  <a:pt x="2755927" y="3740150"/>
                  <a:pt x="2759710" y="3727587"/>
                  <a:pt x="2762277" y="3714750"/>
                </a:cubicBezTo>
                <a:cubicBezTo>
                  <a:pt x="2766065" y="3695812"/>
                  <a:pt x="2768347" y="3676601"/>
                  <a:pt x="2771802" y="3657600"/>
                </a:cubicBezTo>
                <a:cubicBezTo>
                  <a:pt x="2774698" y="3641672"/>
                  <a:pt x="2778152" y="3625850"/>
                  <a:pt x="2781327" y="3609975"/>
                </a:cubicBezTo>
                <a:cubicBezTo>
                  <a:pt x="2784502" y="3575050"/>
                  <a:pt x="2786754" y="3540029"/>
                  <a:pt x="2790852" y="3505200"/>
                </a:cubicBezTo>
                <a:cubicBezTo>
                  <a:pt x="2793109" y="3486020"/>
                  <a:pt x="2799500" y="3467343"/>
                  <a:pt x="2800377" y="3448050"/>
                </a:cubicBezTo>
                <a:cubicBezTo>
                  <a:pt x="2804277" y="3362253"/>
                  <a:pt x="2803813" y="3088072"/>
                  <a:pt x="2819427" y="2952750"/>
                </a:cubicBezTo>
                <a:cubicBezTo>
                  <a:pt x="2823854" y="2914379"/>
                  <a:pt x="2834212" y="2876839"/>
                  <a:pt x="2838477" y="2838450"/>
                </a:cubicBezTo>
                <a:lnTo>
                  <a:pt x="2848002" y="2752725"/>
                </a:lnTo>
                <a:cubicBezTo>
                  <a:pt x="2844827" y="2593975"/>
                  <a:pt x="2847450" y="2435003"/>
                  <a:pt x="2838477" y="2276475"/>
                </a:cubicBezTo>
                <a:cubicBezTo>
                  <a:pt x="2837830" y="2265046"/>
                  <a:pt x="2824076" y="2258361"/>
                  <a:pt x="2819427" y="2247900"/>
                </a:cubicBezTo>
                <a:cubicBezTo>
                  <a:pt x="2774087" y="2145885"/>
                  <a:pt x="2824440" y="2226844"/>
                  <a:pt x="2781327" y="2162175"/>
                </a:cubicBezTo>
                <a:cubicBezTo>
                  <a:pt x="2778152" y="2146300"/>
                  <a:pt x="2775314" y="2130354"/>
                  <a:pt x="2771802" y="2114550"/>
                </a:cubicBezTo>
                <a:cubicBezTo>
                  <a:pt x="2768962" y="2101771"/>
                  <a:pt x="2764844" y="2089287"/>
                  <a:pt x="2762277" y="2076450"/>
                </a:cubicBezTo>
                <a:cubicBezTo>
                  <a:pt x="2758489" y="2057512"/>
                  <a:pt x="2755927" y="2038350"/>
                  <a:pt x="2752752" y="2019300"/>
                </a:cubicBezTo>
                <a:cubicBezTo>
                  <a:pt x="2759102" y="1965325"/>
                  <a:pt x="2759214" y="1910244"/>
                  <a:pt x="2771802" y="1857375"/>
                </a:cubicBezTo>
                <a:cubicBezTo>
                  <a:pt x="2775479" y="1841932"/>
                  <a:pt x="2789830" y="1831140"/>
                  <a:pt x="2800377" y="1819275"/>
                </a:cubicBezTo>
                <a:cubicBezTo>
                  <a:pt x="2885174" y="1723879"/>
                  <a:pt x="2814495" y="1804335"/>
                  <a:pt x="2876577" y="1752600"/>
                </a:cubicBezTo>
                <a:cubicBezTo>
                  <a:pt x="2886925" y="1743976"/>
                  <a:pt x="2894258" y="1731948"/>
                  <a:pt x="2905152" y="1724025"/>
                </a:cubicBezTo>
                <a:cubicBezTo>
                  <a:pt x="2929376" y="1706408"/>
                  <a:pt x="2958610" y="1695893"/>
                  <a:pt x="2981352" y="1676400"/>
                </a:cubicBezTo>
                <a:cubicBezTo>
                  <a:pt x="3003577" y="1657350"/>
                  <a:pt x="3023671" y="1635487"/>
                  <a:pt x="3048027" y="1619250"/>
                </a:cubicBezTo>
                <a:cubicBezTo>
                  <a:pt x="3062253" y="1609766"/>
                  <a:pt x="3080598" y="1608306"/>
                  <a:pt x="3095652" y="1600200"/>
                </a:cubicBezTo>
                <a:cubicBezTo>
                  <a:pt x="3122025" y="1585999"/>
                  <a:pt x="3148463" y="1571286"/>
                  <a:pt x="3171852" y="1552575"/>
                </a:cubicBezTo>
                <a:cubicBezTo>
                  <a:pt x="3187727" y="1539875"/>
                  <a:pt x="3203035" y="1526432"/>
                  <a:pt x="3219477" y="1514475"/>
                </a:cubicBezTo>
                <a:cubicBezTo>
                  <a:pt x="3237993" y="1501009"/>
                  <a:pt x="3258555" y="1490431"/>
                  <a:pt x="3276627" y="1476375"/>
                </a:cubicBezTo>
                <a:cubicBezTo>
                  <a:pt x="3298468" y="1459387"/>
                  <a:pt x="3341254" y="1404538"/>
                  <a:pt x="3352827" y="1390650"/>
                </a:cubicBezTo>
                <a:cubicBezTo>
                  <a:pt x="3376768" y="1318826"/>
                  <a:pt x="3344473" y="1407358"/>
                  <a:pt x="3381402" y="1333500"/>
                </a:cubicBezTo>
                <a:cubicBezTo>
                  <a:pt x="3388234" y="1319835"/>
                  <a:pt x="3397400" y="1279032"/>
                  <a:pt x="3400452" y="1266825"/>
                </a:cubicBezTo>
                <a:cubicBezTo>
                  <a:pt x="3394102" y="1162050"/>
                  <a:pt x="3389663" y="1057142"/>
                  <a:pt x="3381402" y="952500"/>
                </a:cubicBezTo>
                <a:cubicBezTo>
                  <a:pt x="3380128" y="936361"/>
                  <a:pt x="3376137" y="920494"/>
                  <a:pt x="3371877" y="904875"/>
                </a:cubicBezTo>
                <a:cubicBezTo>
                  <a:pt x="3355457" y="844667"/>
                  <a:pt x="3353442" y="855161"/>
                  <a:pt x="3333777" y="800100"/>
                </a:cubicBezTo>
                <a:cubicBezTo>
                  <a:pt x="3310469" y="734838"/>
                  <a:pt x="3292174" y="655227"/>
                  <a:pt x="3248052" y="600075"/>
                </a:cubicBezTo>
                <a:lnTo>
                  <a:pt x="3209952" y="552450"/>
                </a:lnTo>
                <a:lnTo>
                  <a:pt x="3181377" y="466725"/>
                </a:lnTo>
                <a:lnTo>
                  <a:pt x="3171852" y="438150"/>
                </a:lnTo>
                <a:cubicBezTo>
                  <a:pt x="3178202" y="333375"/>
                  <a:pt x="3182185" y="228430"/>
                  <a:pt x="3190902" y="123825"/>
                </a:cubicBezTo>
                <a:cubicBezTo>
                  <a:pt x="3191736" y="113819"/>
                  <a:pt x="3194591" y="103420"/>
                  <a:pt x="3200427" y="95250"/>
                </a:cubicBezTo>
                <a:cubicBezTo>
                  <a:pt x="3210866" y="80635"/>
                  <a:pt x="3226700" y="70667"/>
                  <a:pt x="3238527" y="57150"/>
                </a:cubicBezTo>
                <a:cubicBezTo>
                  <a:pt x="3317774" y="-33418"/>
                  <a:pt x="3230260" y="55892"/>
                  <a:pt x="328615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017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E407-30D1-503C-2FA0-7E163695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Recent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786E2-410F-B5A1-90D5-3F0B80506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46922"/>
            <a:ext cx="10058400" cy="4023360"/>
          </a:xfrm>
        </p:spPr>
        <p:txBody>
          <a:bodyPr/>
          <a:lstStyle/>
          <a:p>
            <a:endParaRPr lang="en-AU" dirty="0"/>
          </a:p>
          <a:p>
            <a:r>
              <a:rPr lang="en-AU" dirty="0"/>
              <a:t>Use structural frames for characterising geometry of different geological objects</a:t>
            </a:r>
          </a:p>
          <a:p>
            <a:pPr lvl="1"/>
            <a:r>
              <a:rPr lang="en-AU" dirty="0"/>
              <a:t>Lithologies? </a:t>
            </a:r>
          </a:p>
          <a:p>
            <a:pPr lvl="1"/>
            <a:r>
              <a:rPr lang="en-AU" dirty="0"/>
              <a:t>Resource models?</a:t>
            </a:r>
          </a:p>
          <a:p>
            <a:r>
              <a:rPr lang="en-AU" dirty="0"/>
              <a:t>Build lithology models </a:t>
            </a:r>
          </a:p>
          <a:p>
            <a:pPr lvl="1"/>
            <a:r>
              <a:rPr lang="en-AU" dirty="0"/>
              <a:t>Relax/remove thickness constraints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Use only inequality constraints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Adapt mathematical techniques from geophysics/machine learning to improve data types used for implicit modelling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7510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CE236-38B2-2EFD-0652-3E1891E4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using inequalities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3CBE-13D9-5380-2A98-4E740054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346922"/>
            <a:ext cx="6293226" cy="402336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4B612D-2F2A-BEFB-B02E-C24B4FA52DD5}"/>
              </a:ext>
            </a:extLst>
          </p:cNvPr>
          <p:cNvSpPr/>
          <p:nvPr/>
        </p:nvSpPr>
        <p:spPr>
          <a:xfrm>
            <a:off x="2214282" y="2250141"/>
            <a:ext cx="251012" cy="251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0D96D4-4576-EB4C-4108-BA4188012AC9}"/>
              </a:ext>
            </a:extLst>
          </p:cNvPr>
          <p:cNvSpPr/>
          <p:nvPr/>
        </p:nvSpPr>
        <p:spPr>
          <a:xfrm>
            <a:off x="2581835" y="2779059"/>
            <a:ext cx="251012" cy="251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AA3F9D-E3DA-98F9-5ECA-4B35C5D7BDD3}"/>
              </a:ext>
            </a:extLst>
          </p:cNvPr>
          <p:cNvSpPr/>
          <p:nvPr/>
        </p:nvSpPr>
        <p:spPr>
          <a:xfrm>
            <a:off x="2994212" y="1999129"/>
            <a:ext cx="251012" cy="251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9EF107-D9DB-4006-34FB-64A30182EFAE}"/>
              </a:ext>
            </a:extLst>
          </p:cNvPr>
          <p:cNvSpPr/>
          <p:nvPr/>
        </p:nvSpPr>
        <p:spPr>
          <a:xfrm>
            <a:off x="3119718" y="2528047"/>
            <a:ext cx="251012" cy="251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6C12AE-0341-1092-F681-59CA7AED8896}"/>
              </a:ext>
            </a:extLst>
          </p:cNvPr>
          <p:cNvSpPr/>
          <p:nvPr/>
        </p:nvSpPr>
        <p:spPr>
          <a:xfrm>
            <a:off x="3980329" y="3558988"/>
            <a:ext cx="251012" cy="25101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75F12C-BD6E-DCF3-520A-C6B8D1517910}"/>
              </a:ext>
            </a:extLst>
          </p:cNvPr>
          <p:cNvSpPr/>
          <p:nvPr/>
        </p:nvSpPr>
        <p:spPr>
          <a:xfrm>
            <a:off x="3245224" y="3684705"/>
            <a:ext cx="251012" cy="25101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04D631-D71E-E9C5-3C14-AFBE68C710C6}"/>
              </a:ext>
            </a:extLst>
          </p:cNvPr>
          <p:cNvSpPr/>
          <p:nvPr/>
        </p:nvSpPr>
        <p:spPr>
          <a:xfrm>
            <a:off x="3980329" y="2752165"/>
            <a:ext cx="251012" cy="25101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B2F324-0CFF-88D9-EDD4-4FC1E56F6C94}"/>
              </a:ext>
            </a:extLst>
          </p:cNvPr>
          <p:cNvSpPr/>
          <p:nvPr/>
        </p:nvSpPr>
        <p:spPr>
          <a:xfrm>
            <a:off x="4231341" y="2106706"/>
            <a:ext cx="251012" cy="25101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8F1251-C9F4-9671-3279-856E9D1A2DCD}"/>
              </a:ext>
            </a:extLst>
          </p:cNvPr>
          <p:cNvSpPr/>
          <p:nvPr/>
        </p:nvSpPr>
        <p:spPr>
          <a:xfrm>
            <a:off x="4840940" y="2653553"/>
            <a:ext cx="251012" cy="2510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3AFCED-8B2F-7905-AF37-32A7AB50E6C4}"/>
              </a:ext>
            </a:extLst>
          </p:cNvPr>
          <p:cNvSpPr/>
          <p:nvPr/>
        </p:nvSpPr>
        <p:spPr>
          <a:xfrm>
            <a:off x="5970492" y="2537012"/>
            <a:ext cx="251012" cy="2510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D2FC21-D85E-DA6F-C17D-B9D2C23900BF}"/>
              </a:ext>
            </a:extLst>
          </p:cNvPr>
          <p:cNvSpPr/>
          <p:nvPr/>
        </p:nvSpPr>
        <p:spPr>
          <a:xfrm>
            <a:off x="4966446" y="3433482"/>
            <a:ext cx="251012" cy="2510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ABEE20-2B2C-F4BC-DE26-BD5608C4C7C1}"/>
              </a:ext>
            </a:extLst>
          </p:cNvPr>
          <p:cNvSpPr/>
          <p:nvPr/>
        </p:nvSpPr>
        <p:spPr>
          <a:xfrm>
            <a:off x="4069975" y="4677361"/>
            <a:ext cx="251012" cy="2510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DAA0DF-CD17-9B29-E2FE-0D0113A839D6}"/>
              </a:ext>
            </a:extLst>
          </p:cNvPr>
          <p:cNvSpPr/>
          <p:nvPr/>
        </p:nvSpPr>
        <p:spPr>
          <a:xfrm>
            <a:off x="4778186" y="4211196"/>
            <a:ext cx="251012" cy="2510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1FA2C5-4BA2-1D05-0A95-12EE58BE6F32}"/>
              </a:ext>
            </a:extLst>
          </p:cNvPr>
          <p:cNvSpPr/>
          <p:nvPr/>
        </p:nvSpPr>
        <p:spPr>
          <a:xfrm>
            <a:off x="5396752" y="4695290"/>
            <a:ext cx="251012" cy="2510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4A3388-2416-8B53-8BEA-938BCDF20643}"/>
              </a:ext>
            </a:extLst>
          </p:cNvPr>
          <p:cNvSpPr/>
          <p:nvPr/>
        </p:nvSpPr>
        <p:spPr>
          <a:xfrm>
            <a:off x="1559859" y="1479176"/>
            <a:ext cx="5800165" cy="389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E22B17-8307-49CE-C028-A4FAE32F06D1}"/>
              </a:ext>
            </a:extLst>
          </p:cNvPr>
          <p:cNvSpPr/>
          <p:nvPr/>
        </p:nvSpPr>
        <p:spPr>
          <a:xfrm>
            <a:off x="8014446" y="2330822"/>
            <a:ext cx="251012" cy="2510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D37A47E-DDC5-179D-F7A0-EECBE50D4AD9}"/>
              </a:ext>
            </a:extLst>
          </p:cNvPr>
          <p:cNvSpPr/>
          <p:nvPr/>
        </p:nvSpPr>
        <p:spPr>
          <a:xfrm>
            <a:off x="8794374" y="2339789"/>
            <a:ext cx="251012" cy="25101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859256-A13A-3C2C-B977-F03E4D8DC1BA}"/>
              </a:ext>
            </a:extLst>
          </p:cNvPr>
          <p:cNvSpPr/>
          <p:nvPr/>
        </p:nvSpPr>
        <p:spPr>
          <a:xfrm>
            <a:off x="9681883" y="2339785"/>
            <a:ext cx="251012" cy="25101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1ABD995-4162-E674-A943-310B0D57130F}"/>
              </a:ext>
            </a:extLst>
          </p:cNvPr>
          <p:cNvSpPr/>
          <p:nvPr/>
        </p:nvSpPr>
        <p:spPr>
          <a:xfrm>
            <a:off x="1568824" y="1488141"/>
            <a:ext cx="2662517" cy="2510641"/>
          </a:xfrm>
          <a:custGeom>
            <a:avLst/>
            <a:gdLst>
              <a:gd name="connsiteX0" fmla="*/ 2662517 w 2662517"/>
              <a:gd name="connsiteY0" fmla="*/ 0 h 2510641"/>
              <a:gd name="connsiteX1" fmla="*/ 2617694 w 2662517"/>
              <a:gd name="connsiteY1" fmla="*/ 35859 h 2510641"/>
              <a:gd name="connsiteX2" fmla="*/ 2545976 w 2662517"/>
              <a:gd name="connsiteY2" fmla="*/ 125506 h 2510641"/>
              <a:gd name="connsiteX3" fmla="*/ 2528047 w 2662517"/>
              <a:gd name="connsiteY3" fmla="*/ 161365 h 2510641"/>
              <a:gd name="connsiteX4" fmla="*/ 2510117 w 2662517"/>
              <a:gd name="connsiteY4" fmla="*/ 188259 h 2510641"/>
              <a:gd name="connsiteX5" fmla="*/ 2492188 w 2662517"/>
              <a:gd name="connsiteY5" fmla="*/ 233083 h 2510641"/>
              <a:gd name="connsiteX6" fmla="*/ 2474258 w 2662517"/>
              <a:gd name="connsiteY6" fmla="*/ 268941 h 2510641"/>
              <a:gd name="connsiteX7" fmla="*/ 2465294 w 2662517"/>
              <a:gd name="connsiteY7" fmla="*/ 313765 h 2510641"/>
              <a:gd name="connsiteX8" fmla="*/ 2456329 w 2662517"/>
              <a:gd name="connsiteY8" fmla="*/ 367553 h 2510641"/>
              <a:gd name="connsiteX9" fmla="*/ 2438400 w 2662517"/>
              <a:gd name="connsiteY9" fmla="*/ 421341 h 2510641"/>
              <a:gd name="connsiteX10" fmla="*/ 2411505 w 2662517"/>
              <a:gd name="connsiteY10" fmla="*/ 528918 h 2510641"/>
              <a:gd name="connsiteX11" fmla="*/ 2402541 w 2662517"/>
              <a:gd name="connsiteY11" fmla="*/ 582706 h 2510641"/>
              <a:gd name="connsiteX12" fmla="*/ 2375647 w 2662517"/>
              <a:gd name="connsiteY12" fmla="*/ 699247 h 2510641"/>
              <a:gd name="connsiteX13" fmla="*/ 2357717 w 2662517"/>
              <a:gd name="connsiteY13" fmla="*/ 797859 h 2510641"/>
              <a:gd name="connsiteX14" fmla="*/ 2348752 w 2662517"/>
              <a:gd name="connsiteY14" fmla="*/ 833718 h 2510641"/>
              <a:gd name="connsiteX15" fmla="*/ 2330823 w 2662517"/>
              <a:gd name="connsiteY15" fmla="*/ 869577 h 2510641"/>
              <a:gd name="connsiteX16" fmla="*/ 2303929 w 2662517"/>
              <a:gd name="connsiteY16" fmla="*/ 986118 h 2510641"/>
              <a:gd name="connsiteX17" fmla="*/ 2241176 w 2662517"/>
              <a:gd name="connsiteY17" fmla="*/ 1183341 h 2510641"/>
              <a:gd name="connsiteX18" fmla="*/ 2205317 w 2662517"/>
              <a:gd name="connsiteY18" fmla="*/ 1237130 h 2510641"/>
              <a:gd name="connsiteX19" fmla="*/ 2133600 w 2662517"/>
              <a:gd name="connsiteY19" fmla="*/ 1362635 h 2510641"/>
              <a:gd name="connsiteX20" fmla="*/ 2106705 w 2662517"/>
              <a:gd name="connsiteY20" fmla="*/ 1398494 h 2510641"/>
              <a:gd name="connsiteX21" fmla="*/ 2088776 w 2662517"/>
              <a:gd name="connsiteY21" fmla="*/ 1434353 h 2510641"/>
              <a:gd name="connsiteX22" fmla="*/ 2026023 w 2662517"/>
              <a:gd name="connsiteY22" fmla="*/ 1524000 h 2510641"/>
              <a:gd name="connsiteX23" fmla="*/ 1918447 w 2662517"/>
              <a:gd name="connsiteY23" fmla="*/ 1613647 h 2510641"/>
              <a:gd name="connsiteX24" fmla="*/ 1810870 w 2662517"/>
              <a:gd name="connsiteY24" fmla="*/ 1703294 h 2510641"/>
              <a:gd name="connsiteX25" fmla="*/ 1739152 w 2662517"/>
              <a:gd name="connsiteY25" fmla="*/ 1748118 h 2510641"/>
              <a:gd name="connsiteX26" fmla="*/ 1640541 w 2662517"/>
              <a:gd name="connsiteY26" fmla="*/ 1819835 h 2510641"/>
              <a:gd name="connsiteX27" fmla="*/ 1559858 w 2662517"/>
              <a:gd name="connsiteY27" fmla="*/ 1864659 h 2510641"/>
              <a:gd name="connsiteX28" fmla="*/ 1497105 w 2662517"/>
              <a:gd name="connsiteY28" fmla="*/ 1918447 h 2510641"/>
              <a:gd name="connsiteX29" fmla="*/ 1434352 w 2662517"/>
              <a:gd name="connsiteY29" fmla="*/ 1945341 h 2510641"/>
              <a:gd name="connsiteX30" fmla="*/ 1389529 w 2662517"/>
              <a:gd name="connsiteY30" fmla="*/ 1981200 h 2510641"/>
              <a:gd name="connsiteX31" fmla="*/ 1326776 w 2662517"/>
              <a:gd name="connsiteY31" fmla="*/ 2008094 h 2510641"/>
              <a:gd name="connsiteX32" fmla="*/ 1147482 w 2662517"/>
              <a:gd name="connsiteY32" fmla="*/ 2106706 h 2510641"/>
              <a:gd name="connsiteX33" fmla="*/ 1111623 w 2662517"/>
              <a:gd name="connsiteY33" fmla="*/ 2124635 h 2510641"/>
              <a:gd name="connsiteX34" fmla="*/ 1048870 w 2662517"/>
              <a:gd name="connsiteY34" fmla="*/ 2169459 h 2510641"/>
              <a:gd name="connsiteX35" fmla="*/ 788894 w 2662517"/>
              <a:gd name="connsiteY35" fmla="*/ 2294965 h 2510641"/>
              <a:gd name="connsiteX36" fmla="*/ 690282 w 2662517"/>
              <a:gd name="connsiteY36" fmla="*/ 2339788 h 2510641"/>
              <a:gd name="connsiteX37" fmla="*/ 582705 w 2662517"/>
              <a:gd name="connsiteY37" fmla="*/ 2375647 h 2510641"/>
              <a:gd name="connsiteX38" fmla="*/ 466164 w 2662517"/>
              <a:gd name="connsiteY38" fmla="*/ 2420471 h 2510641"/>
              <a:gd name="connsiteX39" fmla="*/ 430305 w 2662517"/>
              <a:gd name="connsiteY39" fmla="*/ 2429435 h 2510641"/>
              <a:gd name="connsiteX40" fmla="*/ 385482 w 2662517"/>
              <a:gd name="connsiteY40" fmla="*/ 2438400 h 2510641"/>
              <a:gd name="connsiteX41" fmla="*/ 268941 w 2662517"/>
              <a:gd name="connsiteY41" fmla="*/ 2465294 h 2510641"/>
              <a:gd name="connsiteX42" fmla="*/ 161364 w 2662517"/>
              <a:gd name="connsiteY42" fmla="*/ 2483224 h 2510641"/>
              <a:gd name="connsiteX43" fmla="*/ 116541 w 2662517"/>
              <a:gd name="connsiteY43" fmla="*/ 2492188 h 2510641"/>
              <a:gd name="connsiteX44" fmla="*/ 62752 w 2662517"/>
              <a:gd name="connsiteY44" fmla="*/ 2501153 h 2510641"/>
              <a:gd name="connsiteX45" fmla="*/ 0 w 2662517"/>
              <a:gd name="connsiteY45" fmla="*/ 2510118 h 251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662517" h="2510641">
                <a:moveTo>
                  <a:pt x="2662517" y="0"/>
                </a:moveTo>
                <a:cubicBezTo>
                  <a:pt x="2647576" y="11953"/>
                  <a:pt x="2631224" y="22329"/>
                  <a:pt x="2617694" y="35859"/>
                </a:cubicBezTo>
                <a:cubicBezTo>
                  <a:pt x="2609825" y="43728"/>
                  <a:pt x="2557092" y="107721"/>
                  <a:pt x="2545976" y="125506"/>
                </a:cubicBezTo>
                <a:cubicBezTo>
                  <a:pt x="2538893" y="136839"/>
                  <a:pt x="2534677" y="149762"/>
                  <a:pt x="2528047" y="161365"/>
                </a:cubicBezTo>
                <a:cubicBezTo>
                  <a:pt x="2522701" y="170720"/>
                  <a:pt x="2514935" y="178622"/>
                  <a:pt x="2510117" y="188259"/>
                </a:cubicBezTo>
                <a:cubicBezTo>
                  <a:pt x="2502920" y="202652"/>
                  <a:pt x="2498724" y="218378"/>
                  <a:pt x="2492188" y="233083"/>
                </a:cubicBezTo>
                <a:cubicBezTo>
                  <a:pt x="2486760" y="245295"/>
                  <a:pt x="2480235" y="256988"/>
                  <a:pt x="2474258" y="268941"/>
                </a:cubicBezTo>
                <a:cubicBezTo>
                  <a:pt x="2471270" y="283882"/>
                  <a:pt x="2468020" y="298774"/>
                  <a:pt x="2465294" y="313765"/>
                </a:cubicBezTo>
                <a:cubicBezTo>
                  <a:pt x="2462043" y="331648"/>
                  <a:pt x="2460737" y="349919"/>
                  <a:pt x="2456329" y="367553"/>
                </a:cubicBezTo>
                <a:cubicBezTo>
                  <a:pt x="2451745" y="385888"/>
                  <a:pt x="2444376" y="403412"/>
                  <a:pt x="2438400" y="421341"/>
                </a:cubicBezTo>
                <a:cubicBezTo>
                  <a:pt x="2415311" y="582960"/>
                  <a:pt x="2446306" y="401313"/>
                  <a:pt x="2411505" y="528918"/>
                </a:cubicBezTo>
                <a:cubicBezTo>
                  <a:pt x="2406722" y="546454"/>
                  <a:pt x="2406285" y="564919"/>
                  <a:pt x="2402541" y="582706"/>
                </a:cubicBezTo>
                <a:cubicBezTo>
                  <a:pt x="2394328" y="621719"/>
                  <a:pt x="2383860" y="660234"/>
                  <a:pt x="2375647" y="699247"/>
                </a:cubicBezTo>
                <a:cubicBezTo>
                  <a:pt x="2336737" y="884066"/>
                  <a:pt x="2393249" y="637969"/>
                  <a:pt x="2357717" y="797859"/>
                </a:cubicBezTo>
                <a:cubicBezTo>
                  <a:pt x="2355044" y="809886"/>
                  <a:pt x="2353078" y="822182"/>
                  <a:pt x="2348752" y="833718"/>
                </a:cubicBezTo>
                <a:cubicBezTo>
                  <a:pt x="2344060" y="846231"/>
                  <a:pt x="2336799" y="857624"/>
                  <a:pt x="2330823" y="869577"/>
                </a:cubicBezTo>
                <a:cubicBezTo>
                  <a:pt x="2316153" y="957592"/>
                  <a:pt x="2329399" y="890605"/>
                  <a:pt x="2303929" y="986118"/>
                </a:cubicBezTo>
                <a:cubicBezTo>
                  <a:pt x="2286136" y="1052843"/>
                  <a:pt x="2274335" y="1121760"/>
                  <a:pt x="2241176" y="1183341"/>
                </a:cubicBezTo>
                <a:cubicBezTo>
                  <a:pt x="2230960" y="1202314"/>
                  <a:pt x="2216404" y="1218652"/>
                  <a:pt x="2205317" y="1237130"/>
                </a:cubicBezTo>
                <a:cubicBezTo>
                  <a:pt x="2180527" y="1278447"/>
                  <a:pt x="2162511" y="1324089"/>
                  <a:pt x="2133600" y="1362635"/>
                </a:cubicBezTo>
                <a:cubicBezTo>
                  <a:pt x="2124635" y="1374588"/>
                  <a:pt x="2114624" y="1385824"/>
                  <a:pt x="2106705" y="1398494"/>
                </a:cubicBezTo>
                <a:cubicBezTo>
                  <a:pt x="2099622" y="1409826"/>
                  <a:pt x="2095266" y="1422671"/>
                  <a:pt x="2088776" y="1434353"/>
                </a:cubicBezTo>
                <a:cubicBezTo>
                  <a:pt x="2067176" y="1473233"/>
                  <a:pt x="2056143" y="1490115"/>
                  <a:pt x="2026023" y="1524000"/>
                </a:cubicBezTo>
                <a:cubicBezTo>
                  <a:pt x="1983534" y="1571800"/>
                  <a:pt x="1978056" y="1565960"/>
                  <a:pt x="1918447" y="1613647"/>
                </a:cubicBezTo>
                <a:cubicBezTo>
                  <a:pt x="1881998" y="1642806"/>
                  <a:pt x="1850453" y="1678555"/>
                  <a:pt x="1810870" y="1703294"/>
                </a:cubicBezTo>
                <a:cubicBezTo>
                  <a:pt x="1786964" y="1718235"/>
                  <a:pt x="1762418" y="1732199"/>
                  <a:pt x="1739152" y="1748118"/>
                </a:cubicBezTo>
                <a:cubicBezTo>
                  <a:pt x="1705608" y="1771069"/>
                  <a:pt x="1674619" y="1797684"/>
                  <a:pt x="1640541" y="1819835"/>
                </a:cubicBezTo>
                <a:cubicBezTo>
                  <a:pt x="1614745" y="1836602"/>
                  <a:pt x="1585211" y="1847229"/>
                  <a:pt x="1559858" y="1864659"/>
                </a:cubicBezTo>
                <a:cubicBezTo>
                  <a:pt x="1537156" y="1880267"/>
                  <a:pt x="1520280" y="1903549"/>
                  <a:pt x="1497105" y="1918447"/>
                </a:cubicBezTo>
                <a:cubicBezTo>
                  <a:pt x="1477962" y="1930753"/>
                  <a:pt x="1454010" y="1933874"/>
                  <a:pt x="1434352" y="1945341"/>
                </a:cubicBezTo>
                <a:cubicBezTo>
                  <a:pt x="1417825" y="1954982"/>
                  <a:pt x="1406056" y="1971559"/>
                  <a:pt x="1389529" y="1981200"/>
                </a:cubicBezTo>
                <a:cubicBezTo>
                  <a:pt x="1369871" y="1992667"/>
                  <a:pt x="1347439" y="1998557"/>
                  <a:pt x="1326776" y="2008094"/>
                </a:cubicBezTo>
                <a:cubicBezTo>
                  <a:pt x="1216335" y="2059066"/>
                  <a:pt x="1322976" y="2018961"/>
                  <a:pt x="1147482" y="2106706"/>
                </a:cubicBezTo>
                <a:cubicBezTo>
                  <a:pt x="1135529" y="2112682"/>
                  <a:pt x="1122898" y="2117460"/>
                  <a:pt x="1111623" y="2124635"/>
                </a:cubicBezTo>
                <a:cubicBezTo>
                  <a:pt x="1089936" y="2138436"/>
                  <a:pt x="1071604" y="2157461"/>
                  <a:pt x="1048870" y="2169459"/>
                </a:cubicBezTo>
                <a:cubicBezTo>
                  <a:pt x="963767" y="2214375"/>
                  <a:pt x="875815" y="2253678"/>
                  <a:pt x="788894" y="2294965"/>
                </a:cubicBezTo>
                <a:cubicBezTo>
                  <a:pt x="756279" y="2310457"/>
                  <a:pt x="724536" y="2328370"/>
                  <a:pt x="690282" y="2339788"/>
                </a:cubicBezTo>
                <a:cubicBezTo>
                  <a:pt x="654423" y="2351741"/>
                  <a:pt x="618269" y="2362844"/>
                  <a:pt x="582705" y="2375647"/>
                </a:cubicBezTo>
                <a:cubicBezTo>
                  <a:pt x="543544" y="2389745"/>
                  <a:pt x="506543" y="2410377"/>
                  <a:pt x="466164" y="2420471"/>
                </a:cubicBezTo>
                <a:cubicBezTo>
                  <a:pt x="454211" y="2423459"/>
                  <a:pt x="442332" y="2426762"/>
                  <a:pt x="430305" y="2429435"/>
                </a:cubicBezTo>
                <a:cubicBezTo>
                  <a:pt x="415431" y="2432740"/>
                  <a:pt x="400182" y="2434391"/>
                  <a:pt x="385482" y="2438400"/>
                </a:cubicBezTo>
                <a:cubicBezTo>
                  <a:pt x="277198" y="2467933"/>
                  <a:pt x="388920" y="2448155"/>
                  <a:pt x="268941" y="2465294"/>
                </a:cubicBezTo>
                <a:cubicBezTo>
                  <a:pt x="211135" y="2484563"/>
                  <a:pt x="266447" y="2468212"/>
                  <a:pt x="161364" y="2483224"/>
                </a:cubicBezTo>
                <a:cubicBezTo>
                  <a:pt x="146280" y="2485379"/>
                  <a:pt x="131532" y="2489462"/>
                  <a:pt x="116541" y="2492188"/>
                </a:cubicBezTo>
                <a:cubicBezTo>
                  <a:pt x="98657" y="2495440"/>
                  <a:pt x="80682" y="2498165"/>
                  <a:pt x="62752" y="2501153"/>
                </a:cubicBezTo>
                <a:cubicBezTo>
                  <a:pt x="24519" y="2513898"/>
                  <a:pt x="45308" y="2510118"/>
                  <a:pt x="0" y="251011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904BC77-F62E-F44F-18A9-99DDF23DEB41}"/>
              </a:ext>
            </a:extLst>
          </p:cNvPr>
          <p:cNvSpPr/>
          <p:nvPr/>
        </p:nvSpPr>
        <p:spPr>
          <a:xfrm>
            <a:off x="1550894" y="1497106"/>
            <a:ext cx="3854824" cy="3397623"/>
          </a:xfrm>
          <a:custGeom>
            <a:avLst/>
            <a:gdLst>
              <a:gd name="connsiteX0" fmla="*/ 3854824 w 3854824"/>
              <a:gd name="connsiteY0" fmla="*/ 0 h 3397623"/>
              <a:gd name="connsiteX1" fmla="*/ 3818965 w 3854824"/>
              <a:gd name="connsiteY1" fmla="*/ 53788 h 3397623"/>
              <a:gd name="connsiteX2" fmla="*/ 3702424 w 3854824"/>
              <a:gd name="connsiteY2" fmla="*/ 170329 h 3397623"/>
              <a:gd name="connsiteX3" fmla="*/ 3675530 w 3854824"/>
              <a:gd name="connsiteY3" fmla="*/ 206188 h 3397623"/>
              <a:gd name="connsiteX4" fmla="*/ 3657600 w 3854824"/>
              <a:gd name="connsiteY4" fmla="*/ 233082 h 3397623"/>
              <a:gd name="connsiteX5" fmla="*/ 3630706 w 3854824"/>
              <a:gd name="connsiteY5" fmla="*/ 259976 h 3397623"/>
              <a:gd name="connsiteX6" fmla="*/ 3603812 w 3854824"/>
              <a:gd name="connsiteY6" fmla="*/ 295835 h 3397623"/>
              <a:gd name="connsiteX7" fmla="*/ 3585882 w 3854824"/>
              <a:gd name="connsiteY7" fmla="*/ 322729 h 3397623"/>
              <a:gd name="connsiteX8" fmla="*/ 3558988 w 3854824"/>
              <a:gd name="connsiteY8" fmla="*/ 349623 h 3397623"/>
              <a:gd name="connsiteX9" fmla="*/ 3541059 w 3854824"/>
              <a:gd name="connsiteY9" fmla="*/ 376518 h 3397623"/>
              <a:gd name="connsiteX10" fmla="*/ 3487271 w 3854824"/>
              <a:gd name="connsiteY10" fmla="*/ 430306 h 3397623"/>
              <a:gd name="connsiteX11" fmla="*/ 3460377 w 3854824"/>
              <a:gd name="connsiteY11" fmla="*/ 457200 h 3397623"/>
              <a:gd name="connsiteX12" fmla="*/ 3415553 w 3854824"/>
              <a:gd name="connsiteY12" fmla="*/ 510988 h 3397623"/>
              <a:gd name="connsiteX13" fmla="*/ 3388659 w 3854824"/>
              <a:gd name="connsiteY13" fmla="*/ 546847 h 3397623"/>
              <a:gd name="connsiteX14" fmla="*/ 3325906 w 3854824"/>
              <a:gd name="connsiteY14" fmla="*/ 645459 h 3397623"/>
              <a:gd name="connsiteX15" fmla="*/ 3299012 w 3854824"/>
              <a:gd name="connsiteY15" fmla="*/ 699247 h 3397623"/>
              <a:gd name="connsiteX16" fmla="*/ 3272118 w 3854824"/>
              <a:gd name="connsiteY16" fmla="*/ 744070 h 3397623"/>
              <a:gd name="connsiteX17" fmla="*/ 3254188 w 3854824"/>
              <a:gd name="connsiteY17" fmla="*/ 788894 h 3397623"/>
              <a:gd name="connsiteX18" fmla="*/ 3227294 w 3854824"/>
              <a:gd name="connsiteY18" fmla="*/ 833718 h 3397623"/>
              <a:gd name="connsiteX19" fmla="*/ 3191435 w 3854824"/>
              <a:gd name="connsiteY19" fmla="*/ 905435 h 3397623"/>
              <a:gd name="connsiteX20" fmla="*/ 3164541 w 3854824"/>
              <a:gd name="connsiteY20" fmla="*/ 968188 h 3397623"/>
              <a:gd name="connsiteX21" fmla="*/ 3101788 w 3854824"/>
              <a:gd name="connsiteY21" fmla="*/ 1075765 h 3397623"/>
              <a:gd name="connsiteX22" fmla="*/ 3083859 w 3854824"/>
              <a:gd name="connsiteY22" fmla="*/ 1138518 h 3397623"/>
              <a:gd name="connsiteX23" fmla="*/ 3074894 w 3854824"/>
              <a:gd name="connsiteY23" fmla="*/ 1165412 h 3397623"/>
              <a:gd name="connsiteX24" fmla="*/ 3056965 w 3854824"/>
              <a:gd name="connsiteY24" fmla="*/ 1255059 h 3397623"/>
              <a:gd name="connsiteX25" fmla="*/ 3039035 w 3854824"/>
              <a:gd name="connsiteY25" fmla="*/ 1362635 h 3397623"/>
              <a:gd name="connsiteX26" fmla="*/ 3030071 w 3854824"/>
              <a:gd name="connsiteY26" fmla="*/ 2017059 h 3397623"/>
              <a:gd name="connsiteX27" fmla="*/ 3021106 w 3854824"/>
              <a:gd name="connsiteY27" fmla="*/ 2052918 h 3397623"/>
              <a:gd name="connsiteX28" fmla="*/ 3012141 w 3854824"/>
              <a:gd name="connsiteY28" fmla="*/ 2106706 h 3397623"/>
              <a:gd name="connsiteX29" fmla="*/ 2994212 w 3854824"/>
              <a:gd name="connsiteY29" fmla="*/ 2169459 h 3397623"/>
              <a:gd name="connsiteX30" fmla="*/ 2985247 w 3854824"/>
              <a:gd name="connsiteY30" fmla="*/ 2205318 h 3397623"/>
              <a:gd name="connsiteX31" fmla="*/ 2958353 w 3854824"/>
              <a:gd name="connsiteY31" fmla="*/ 2286000 h 3397623"/>
              <a:gd name="connsiteX32" fmla="*/ 2949388 w 3854824"/>
              <a:gd name="connsiteY32" fmla="*/ 2321859 h 3397623"/>
              <a:gd name="connsiteX33" fmla="*/ 2931459 w 3854824"/>
              <a:gd name="connsiteY33" fmla="*/ 2348753 h 3397623"/>
              <a:gd name="connsiteX34" fmla="*/ 2922494 w 3854824"/>
              <a:gd name="connsiteY34" fmla="*/ 2384612 h 3397623"/>
              <a:gd name="connsiteX35" fmla="*/ 2850777 w 3854824"/>
              <a:gd name="connsiteY35" fmla="*/ 2465294 h 3397623"/>
              <a:gd name="connsiteX36" fmla="*/ 2814918 w 3854824"/>
              <a:gd name="connsiteY36" fmla="*/ 2510118 h 3397623"/>
              <a:gd name="connsiteX37" fmla="*/ 2725271 w 3854824"/>
              <a:gd name="connsiteY37" fmla="*/ 2581835 h 3397623"/>
              <a:gd name="connsiteX38" fmla="*/ 2671482 w 3854824"/>
              <a:gd name="connsiteY38" fmla="*/ 2608729 h 3397623"/>
              <a:gd name="connsiteX39" fmla="*/ 2599765 w 3854824"/>
              <a:gd name="connsiteY39" fmla="*/ 2671482 h 3397623"/>
              <a:gd name="connsiteX40" fmla="*/ 2563906 w 3854824"/>
              <a:gd name="connsiteY40" fmla="*/ 2689412 h 3397623"/>
              <a:gd name="connsiteX41" fmla="*/ 2456330 w 3854824"/>
              <a:gd name="connsiteY41" fmla="*/ 2752165 h 3397623"/>
              <a:gd name="connsiteX42" fmla="*/ 2321859 w 3854824"/>
              <a:gd name="connsiteY42" fmla="*/ 2805953 h 3397623"/>
              <a:gd name="connsiteX43" fmla="*/ 2232212 w 3854824"/>
              <a:gd name="connsiteY43" fmla="*/ 2841812 h 3397623"/>
              <a:gd name="connsiteX44" fmla="*/ 2178424 w 3854824"/>
              <a:gd name="connsiteY44" fmla="*/ 2868706 h 3397623"/>
              <a:gd name="connsiteX45" fmla="*/ 2079812 w 3854824"/>
              <a:gd name="connsiteY45" fmla="*/ 2895600 h 3397623"/>
              <a:gd name="connsiteX46" fmla="*/ 1972235 w 3854824"/>
              <a:gd name="connsiteY46" fmla="*/ 2940423 h 3397623"/>
              <a:gd name="connsiteX47" fmla="*/ 1766047 w 3854824"/>
              <a:gd name="connsiteY47" fmla="*/ 2994212 h 3397623"/>
              <a:gd name="connsiteX48" fmla="*/ 1524000 w 3854824"/>
              <a:gd name="connsiteY48" fmla="*/ 3065929 h 3397623"/>
              <a:gd name="connsiteX49" fmla="*/ 1434353 w 3854824"/>
              <a:gd name="connsiteY49" fmla="*/ 3092823 h 3397623"/>
              <a:gd name="connsiteX50" fmla="*/ 1371600 w 3854824"/>
              <a:gd name="connsiteY50" fmla="*/ 3110753 h 3397623"/>
              <a:gd name="connsiteX51" fmla="*/ 1308847 w 3854824"/>
              <a:gd name="connsiteY51" fmla="*/ 3119718 h 3397623"/>
              <a:gd name="connsiteX52" fmla="*/ 1210235 w 3854824"/>
              <a:gd name="connsiteY52" fmla="*/ 3146612 h 3397623"/>
              <a:gd name="connsiteX53" fmla="*/ 1004047 w 3854824"/>
              <a:gd name="connsiteY53" fmla="*/ 3191435 h 3397623"/>
              <a:gd name="connsiteX54" fmla="*/ 932330 w 3854824"/>
              <a:gd name="connsiteY54" fmla="*/ 3218329 h 3397623"/>
              <a:gd name="connsiteX55" fmla="*/ 788894 w 3854824"/>
              <a:gd name="connsiteY55" fmla="*/ 3254188 h 3397623"/>
              <a:gd name="connsiteX56" fmla="*/ 690282 w 3854824"/>
              <a:gd name="connsiteY56" fmla="*/ 3263153 h 3397623"/>
              <a:gd name="connsiteX57" fmla="*/ 367553 w 3854824"/>
              <a:gd name="connsiteY57" fmla="*/ 3281082 h 3397623"/>
              <a:gd name="connsiteX58" fmla="*/ 295835 w 3854824"/>
              <a:gd name="connsiteY58" fmla="*/ 3299012 h 3397623"/>
              <a:gd name="connsiteX59" fmla="*/ 259977 w 3854824"/>
              <a:gd name="connsiteY59" fmla="*/ 3307976 h 3397623"/>
              <a:gd name="connsiteX60" fmla="*/ 188259 w 3854824"/>
              <a:gd name="connsiteY60" fmla="*/ 3316941 h 3397623"/>
              <a:gd name="connsiteX61" fmla="*/ 107577 w 3854824"/>
              <a:gd name="connsiteY61" fmla="*/ 3343835 h 3397623"/>
              <a:gd name="connsiteX62" fmla="*/ 80682 w 3854824"/>
              <a:gd name="connsiteY62" fmla="*/ 3352800 h 3397623"/>
              <a:gd name="connsiteX63" fmla="*/ 53788 w 3854824"/>
              <a:gd name="connsiteY63" fmla="*/ 3379694 h 3397623"/>
              <a:gd name="connsiteX64" fmla="*/ 0 w 3854824"/>
              <a:gd name="connsiteY64" fmla="*/ 3397623 h 339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854824" h="3397623">
                <a:moveTo>
                  <a:pt x="3854824" y="0"/>
                </a:moveTo>
                <a:cubicBezTo>
                  <a:pt x="3842871" y="17929"/>
                  <a:pt x="3833333" y="37729"/>
                  <a:pt x="3818965" y="53788"/>
                </a:cubicBezTo>
                <a:cubicBezTo>
                  <a:pt x="3782333" y="94730"/>
                  <a:pt x="3735387" y="126378"/>
                  <a:pt x="3702424" y="170329"/>
                </a:cubicBezTo>
                <a:cubicBezTo>
                  <a:pt x="3693459" y="182282"/>
                  <a:pt x="3684214" y="194030"/>
                  <a:pt x="3675530" y="206188"/>
                </a:cubicBezTo>
                <a:cubicBezTo>
                  <a:pt x="3669268" y="214955"/>
                  <a:pt x="3664498" y="224805"/>
                  <a:pt x="3657600" y="233082"/>
                </a:cubicBezTo>
                <a:cubicBezTo>
                  <a:pt x="3649484" y="242821"/>
                  <a:pt x="3638957" y="250350"/>
                  <a:pt x="3630706" y="259976"/>
                </a:cubicBezTo>
                <a:cubicBezTo>
                  <a:pt x="3620982" y="271320"/>
                  <a:pt x="3612496" y="283677"/>
                  <a:pt x="3603812" y="295835"/>
                </a:cubicBezTo>
                <a:cubicBezTo>
                  <a:pt x="3597550" y="304602"/>
                  <a:pt x="3592780" y="314452"/>
                  <a:pt x="3585882" y="322729"/>
                </a:cubicBezTo>
                <a:cubicBezTo>
                  <a:pt x="3577766" y="332468"/>
                  <a:pt x="3567104" y="339883"/>
                  <a:pt x="3558988" y="349623"/>
                </a:cubicBezTo>
                <a:cubicBezTo>
                  <a:pt x="3552091" y="357900"/>
                  <a:pt x="3548217" y="368465"/>
                  <a:pt x="3541059" y="376518"/>
                </a:cubicBezTo>
                <a:cubicBezTo>
                  <a:pt x="3524214" y="395469"/>
                  <a:pt x="3505200" y="412377"/>
                  <a:pt x="3487271" y="430306"/>
                </a:cubicBezTo>
                <a:cubicBezTo>
                  <a:pt x="3478306" y="439271"/>
                  <a:pt x="3467410" y="446651"/>
                  <a:pt x="3460377" y="457200"/>
                </a:cubicBezTo>
                <a:cubicBezTo>
                  <a:pt x="3420746" y="516644"/>
                  <a:pt x="3467326" y="450586"/>
                  <a:pt x="3415553" y="510988"/>
                </a:cubicBezTo>
                <a:cubicBezTo>
                  <a:pt x="3405829" y="522332"/>
                  <a:pt x="3397227" y="534607"/>
                  <a:pt x="3388659" y="546847"/>
                </a:cubicBezTo>
                <a:cubicBezTo>
                  <a:pt x="3370505" y="572781"/>
                  <a:pt x="3341754" y="616404"/>
                  <a:pt x="3325906" y="645459"/>
                </a:cubicBezTo>
                <a:cubicBezTo>
                  <a:pt x="3316307" y="663057"/>
                  <a:pt x="3308611" y="681649"/>
                  <a:pt x="3299012" y="699247"/>
                </a:cubicBezTo>
                <a:cubicBezTo>
                  <a:pt x="3290668" y="714544"/>
                  <a:pt x="3279910" y="728485"/>
                  <a:pt x="3272118" y="744070"/>
                </a:cubicBezTo>
                <a:cubicBezTo>
                  <a:pt x="3264921" y="758463"/>
                  <a:pt x="3261385" y="774501"/>
                  <a:pt x="3254188" y="788894"/>
                </a:cubicBezTo>
                <a:cubicBezTo>
                  <a:pt x="3246396" y="804479"/>
                  <a:pt x="3235555" y="818376"/>
                  <a:pt x="3227294" y="833718"/>
                </a:cubicBezTo>
                <a:cubicBezTo>
                  <a:pt x="3214623" y="857251"/>
                  <a:pt x="3202738" y="881215"/>
                  <a:pt x="3191435" y="905435"/>
                </a:cubicBezTo>
                <a:cubicBezTo>
                  <a:pt x="3181811" y="926058"/>
                  <a:pt x="3175140" y="948049"/>
                  <a:pt x="3164541" y="968188"/>
                </a:cubicBezTo>
                <a:cubicBezTo>
                  <a:pt x="3145206" y="1004925"/>
                  <a:pt x="3101788" y="1075765"/>
                  <a:pt x="3101788" y="1075765"/>
                </a:cubicBezTo>
                <a:cubicBezTo>
                  <a:pt x="3095812" y="1096683"/>
                  <a:pt x="3090110" y="1117681"/>
                  <a:pt x="3083859" y="1138518"/>
                </a:cubicBezTo>
                <a:cubicBezTo>
                  <a:pt x="3081144" y="1147569"/>
                  <a:pt x="3077019" y="1156204"/>
                  <a:pt x="3074894" y="1165412"/>
                </a:cubicBezTo>
                <a:cubicBezTo>
                  <a:pt x="3068042" y="1195106"/>
                  <a:pt x="3061975" y="1225000"/>
                  <a:pt x="3056965" y="1255059"/>
                </a:cubicBezTo>
                <a:lnTo>
                  <a:pt x="3039035" y="1362635"/>
                </a:lnTo>
                <a:cubicBezTo>
                  <a:pt x="3036047" y="1580776"/>
                  <a:pt x="3035735" y="1798971"/>
                  <a:pt x="3030071" y="2017059"/>
                </a:cubicBezTo>
                <a:cubicBezTo>
                  <a:pt x="3029751" y="2029376"/>
                  <a:pt x="3023522" y="2040836"/>
                  <a:pt x="3021106" y="2052918"/>
                </a:cubicBezTo>
                <a:cubicBezTo>
                  <a:pt x="3017541" y="2070742"/>
                  <a:pt x="3015706" y="2088882"/>
                  <a:pt x="3012141" y="2106706"/>
                </a:cubicBezTo>
                <a:cubicBezTo>
                  <a:pt x="3002797" y="2153425"/>
                  <a:pt x="3005607" y="2129579"/>
                  <a:pt x="2994212" y="2169459"/>
                </a:cubicBezTo>
                <a:cubicBezTo>
                  <a:pt x="2990827" y="2181306"/>
                  <a:pt x="2988870" y="2193542"/>
                  <a:pt x="2985247" y="2205318"/>
                </a:cubicBezTo>
                <a:cubicBezTo>
                  <a:pt x="2976910" y="2232413"/>
                  <a:pt x="2965229" y="2258498"/>
                  <a:pt x="2958353" y="2286000"/>
                </a:cubicBezTo>
                <a:cubicBezTo>
                  <a:pt x="2955365" y="2297953"/>
                  <a:pt x="2954241" y="2310534"/>
                  <a:pt x="2949388" y="2321859"/>
                </a:cubicBezTo>
                <a:cubicBezTo>
                  <a:pt x="2945144" y="2331762"/>
                  <a:pt x="2937435" y="2339788"/>
                  <a:pt x="2931459" y="2348753"/>
                </a:cubicBezTo>
                <a:cubicBezTo>
                  <a:pt x="2928471" y="2360706"/>
                  <a:pt x="2928004" y="2373592"/>
                  <a:pt x="2922494" y="2384612"/>
                </a:cubicBezTo>
                <a:cubicBezTo>
                  <a:pt x="2907707" y="2414186"/>
                  <a:pt x="2871113" y="2442698"/>
                  <a:pt x="2850777" y="2465294"/>
                </a:cubicBezTo>
                <a:cubicBezTo>
                  <a:pt x="2837977" y="2479516"/>
                  <a:pt x="2828448" y="2496588"/>
                  <a:pt x="2814918" y="2510118"/>
                </a:cubicBezTo>
                <a:cubicBezTo>
                  <a:pt x="2808788" y="2516248"/>
                  <a:pt x="2741943" y="2571832"/>
                  <a:pt x="2725271" y="2581835"/>
                </a:cubicBezTo>
                <a:cubicBezTo>
                  <a:pt x="2708082" y="2592148"/>
                  <a:pt x="2688394" y="2597967"/>
                  <a:pt x="2671482" y="2608729"/>
                </a:cubicBezTo>
                <a:cubicBezTo>
                  <a:pt x="2508005" y="2712760"/>
                  <a:pt x="2712248" y="2591136"/>
                  <a:pt x="2599765" y="2671482"/>
                </a:cubicBezTo>
                <a:cubicBezTo>
                  <a:pt x="2588890" y="2679250"/>
                  <a:pt x="2575554" y="2682860"/>
                  <a:pt x="2563906" y="2689412"/>
                </a:cubicBezTo>
                <a:cubicBezTo>
                  <a:pt x="2527724" y="2709765"/>
                  <a:pt x="2495714" y="2739038"/>
                  <a:pt x="2456330" y="2752165"/>
                </a:cubicBezTo>
                <a:cubicBezTo>
                  <a:pt x="2357849" y="2784991"/>
                  <a:pt x="2445929" y="2753713"/>
                  <a:pt x="2321859" y="2805953"/>
                </a:cubicBezTo>
                <a:cubicBezTo>
                  <a:pt x="2292197" y="2818442"/>
                  <a:pt x="2261698" y="2828912"/>
                  <a:pt x="2232212" y="2841812"/>
                </a:cubicBezTo>
                <a:cubicBezTo>
                  <a:pt x="2213847" y="2849847"/>
                  <a:pt x="2197327" y="2862034"/>
                  <a:pt x="2178424" y="2868706"/>
                </a:cubicBezTo>
                <a:cubicBezTo>
                  <a:pt x="2146295" y="2880046"/>
                  <a:pt x="2111992" y="2884407"/>
                  <a:pt x="2079812" y="2895600"/>
                </a:cubicBezTo>
                <a:cubicBezTo>
                  <a:pt x="2043121" y="2908362"/>
                  <a:pt x="2009295" y="2928776"/>
                  <a:pt x="1972235" y="2940423"/>
                </a:cubicBezTo>
                <a:cubicBezTo>
                  <a:pt x="1904473" y="2961720"/>
                  <a:pt x="1834150" y="2974034"/>
                  <a:pt x="1766047" y="2994212"/>
                </a:cubicBezTo>
                <a:lnTo>
                  <a:pt x="1524000" y="3065929"/>
                </a:lnTo>
                <a:lnTo>
                  <a:pt x="1434353" y="3092823"/>
                </a:lnTo>
                <a:cubicBezTo>
                  <a:pt x="1413482" y="3098962"/>
                  <a:pt x="1393136" y="3107676"/>
                  <a:pt x="1371600" y="3110753"/>
                </a:cubicBezTo>
                <a:lnTo>
                  <a:pt x="1308847" y="3119718"/>
                </a:lnTo>
                <a:cubicBezTo>
                  <a:pt x="1244936" y="3151673"/>
                  <a:pt x="1300690" y="3128521"/>
                  <a:pt x="1210235" y="3146612"/>
                </a:cubicBezTo>
                <a:cubicBezTo>
                  <a:pt x="1141266" y="3160406"/>
                  <a:pt x="1069903" y="3166739"/>
                  <a:pt x="1004047" y="3191435"/>
                </a:cubicBezTo>
                <a:cubicBezTo>
                  <a:pt x="980141" y="3200400"/>
                  <a:pt x="956551" y="3210255"/>
                  <a:pt x="932330" y="3218329"/>
                </a:cubicBezTo>
                <a:cubicBezTo>
                  <a:pt x="897965" y="3229784"/>
                  <a:pt x="821316" y="3249325"/>
                  <a:pt x="788894" y="3254188"/>
                </a:cubicBezTo>
                <a:cubicBezTo>
                  <a:pt x="756253" y="3259084"/>
                  <a:pt x="723183" y="3260521"/>
                  <a:pt x="690282" y="3263153"/>
                </a:cubicBezTo>
                <a:cubicBezTo>
                  <a:pt x="546554" y="3274652"/>
                  <a:pt x="532272" y="3273595"/>
                  <a:pt x="367553" y="3281082"/>
                </a:cubicBezTo>
                <a:lnTo>
                  <a:pt x="295835" y="3299012"/>
                </a:lnTo>
                <a:cubicBezTo>
                  <a:pt x="283882" y="3302000"/>
                  <a:pt x="272202" y="3306448"/>
                  <a:pt x="259977" y="3307976"/>
                </a:cubicBezTo>
                <a:lnTo>
                  <a:pt x="188259" y="3316941"/>
                </a:lnTo>
                <a:lnTo>
                  <a:pt x="107577" y="3343835"/>
                </a:lnTo>
                <a:lnTo>
                  <a:pt x="80682" y="3352800"/>
                </a:lnTo>
                <a:cubicBezTo>
                  <a:pt x="71717" y="3361765"/>
                  <a:pt x="64871" y="3373537"/>
                  <a:pt x="53788" y="3379694"/>
                </a:cubicBezTo>
                <a:cubicBezTo>
                  <a:pt x="37267" y="3388872"/>
                  <a:pt x="0" y="3397623"/>
                  <a:pt x="0" y="339762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F8A99F-9E53-EAAA-BB3B-2A2F7B62CCA2}"/>
              </a:ext>
            </a:extLst>
          </p:cNvPr>
          <p:cNvSpPr txBox="1"/>
          <p:nvPr/>
        </p:nvSpPr>
        <p:spPr>
          <a:xfrm>
            <a:off x="8304740" y="2124635"/>
            <a:ext cx="44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A04F98-1DCC-7100-5532-8ED94152DF2A}"/>
              </a:ext>
            </a:extLst>
          </p:cNvPr>
          <p:cNvSpPr txBox="1"/>
          <p:nvPr/>
        </p:nvSpPr>
        <p:spPr>
          <a:xfrm>
            <a:off x="9129292" y="2142125"/>
            <a:ext cx="44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1E26CB-784D-857A-AEE9-3F76C71D5629}"/>
              </a:ext>
            </a:extLst>
          </p:cNvPr>
          <p:cNvSpPr txBox="1"/>
          <p:nvPr/>
        </p:nvSpPr>
        <p:spPr>
          <a:xfrm>
            <a:off x="8010592" y="3209872"/>
            <a:ext cx="33425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Orange &gt; brown and yellow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Brown &lt; orange and &gt; yellow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Yellow &lt; orange and brown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Function should be as smooth </a:t>
            </a:r>
          </a:p>
          <a:p>
            <a:r>
              <a:rPr lang="en-AU" dirty="0"/>
              <a:t>      as possible</a:t>
            </a:r>
          </a:p>
        </p:txBody>
      </p:sp>
    </p:spTree>
    <p:extLst>
      <p:ext uri="{BB962C8B-B14F-4D97-AF65-F5344CB8AC3E}">
        <p14:creationId xmlns:p14="http://schemas.microsoft.com/office/powerpoint/2010/main" val="387244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/>
      <p:bldP spid="30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983A7-0D73-A5C2-DA68-CB06178A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inequality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67252-CE6B-B6AB-B26B-10FCB96FD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where A is the regularisation matrix from discrete implicit modelling</a:t>
                </a:r>
              </a:p>
              <a:p>
                <a:pPr lvl="1"/>
                <a:r>
                  <a:rPr lang="en-AU" dirty="0"/>
                  <a:t>Minimise second derivative of the objective function</a:t>
                </a:r>
              </a:p>
              <a:p>
                <a:r>
                  <a:rPr lang="en-AU" dirty="0"/>
                  <a:t>Inequality constraints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AU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AU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AU" dirty="0"/>
              </a:p>
              <a:p>
                <a:pPr lvl="1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For each iteration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</m:oMath>
                </a14:m>
                <a:endParaRPr lang="en-AU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𝑙𝑜𝑤𝑒𝑟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AU" b="0" dirty="0"/>
              </a:p>
              <a:p>
                <a:pPr marL="201168" lvl="1" indent="0">
                  <a:buNone/>
                </a:pPr>
                <a:r>
                  <a:rPr lang="en-AU" dirty="0"/>
                  <a:t>Upper constraints are applied by updating v using the max(</a:t>
                </a:r>
                <a:r>
                  <a:rPr lang="en-AU" dirty="0" err="1"/>
                  <a:t>v,l</a:t>
                </a:r>
                <a:r>
                  <a:rPr lang="en-AU" dirty="0"/>
                  <a:t>)</a:t>
                </a:r>
              </a:p>
              <a:p>
                <a:pPr marL="201168" lvl="1" indent="0">
                  <a:buNone/>
                </a:pPr>
                <a:endParaRPr lang="en-AU" dirty="0"/>
              </a:p>
              <a:p>
                <a:pPr marL="201168" lvl="1" indent="0">
                  <a:buNone/>
                </a:pPr>
                <a:r>
                  <a:rPr lang="en-AU" dirty="0"/>
                  <a:t>Objective function to minimise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𝑙𝑜𝑤𝑒𝑟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𝑢𝑝𝑝𝑒𝑟</m:t>
                        </m:r>
                      </m:sub>
                    </m:sSub>
                  </m:oMath>
                </a14:m>
                <a:endParaRPr lang="en-AU" dirty="0"/>
              </a:p>
              <a:p>
                <a:pPr marL="201168" lvl="1" indent="0">
                  <a:buNone/>
                </a:pPr>
                <a:r>
                  <a:rPr lang="en-AU" dirty="0"/>
                  <a:t>Use stochastic gradient descent method for optimising objective function, here we will use ADAM optimiser. </a:t>
                </a:r>
              </a:p>
              <a:p>
                <a:pPr lvl="1"/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E67252-CE6B-B6AB-B26B-10FCB96FD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2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914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D057-64F1-FB99-17D6-5ABD3A7A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AF7CD-C78C-8C00-6C3B-895029B05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81B65BC-CCA3-A47A-4EAE-C50DAE11A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64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49CED4-F7DF-A010-CF9F-B6DC31FE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64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B911443-AB39-83CE-F807-7895B77F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709" y="2001712"/>
            <a:ext cx="51720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21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D057-64F1-FB99-17D6-5ABD3A7A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AF7CD-C78C-8C00-6C3B-895029B05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81B65BC-CCA3-A47A-4EAE-C50DAE11A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3464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49CED4-F7DF-A010-CF9F-B6DC31FE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346400"/>
            <a:ext cx="7272000" cy="54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B911443-AB39-83CE-F807-7895B77F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19709" y="2013095"/>
            <a:ext cx="5172075" cy="41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76A0-2F6F-4E62-C798-3426D4E27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70B4-5F53-AAD7-96EB-182A1E32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346921"/>
            <a:ext cx="10058400" cy="4097437"/>
          </a:xfrm>
        </p:spPr>
        <p:txBody>
          <a:bodyPr>
            <a:normAutofit lnSpcReduction="10000"/>
          </a:bodyPr>
          <a:lstStyle/>
          <a:p>
            <a:r>
              <a:rPr lang="en-AU" dirty="0"/>
              <a:t>Using existing interpolation framework from </a:t>
            </a:r>
            <a:r>
              <a:rPr lang="en-AU" dirty="0" err="1"/>
              <a:t>LoopStructural</a:t>
            </a:r>
            <a:r>
              <a:rPr lang="en-AU" dirty="0"/>
              <a:t> inequalities are incorporated using fast optimisation algorithms</a:t>
            </a:r>
          </a:p>
          <a:p>
            <a:r>
              <a:rPr lang="en-AU" dirty="0"/>
              <a:t>ADAM optimiser in </a:t>
            </a:r>
            <a:r>
              <a:rPr lang="en-AU" dirty="0" err="1"/>
              <a:t>optax</a:t>
            </a:r>
            <a:r>
              <a:rPr lang="en-AU" dirty="0"/>
              <a:t> the model can be solved in 6 seconds compared with 5 seconds for linear least squares using </a:t>
            </a:r>
            <a:r>
              <a:rPr lang="en-AU" dirty="0" err="1"/>
              <a:t>scipy</a:t>
            </a:r>
            <a:r>
              <a:rPr lang="en-AU" dirty="0"/>
              <a:t>. Negligible time increase!</a:t>
            </a:r>
          </a:p>
          <a:p>
            <a:r>
              <a:rPr lang="en-AU" dirty="0"/>
              <a:t>Challenge to balance both regularisation and inequality constraints -&gt; model is not satisfactory near boundary between data values</a:t>
            </a:r>
          </a:p>
          <a:p>
            <a:r>
              <a:rPr lang="en-AU" dirty="0"/>
              <a:t>Modelling using inequality constraints focused on high data density environments e.g. mine scale models where thickness is more variable and may not be known. </a:t>
            </a:r>
          </a:p>
          <a:p>
            <a:r>
              <a:rPr lang="en-AU" dirty="0"/>
              <a:t>Optimisation frameworks can allow for different types of constraints to be included at minimal cost.</a:t>
            </a:r>
          </a:p>
          <a:p>
            <a:r>
              <a:rPr lang="en-AU" dirty="0"/>
              <a:t>Hillier et al 2022 have used a similar approach but have represented the implicit function using a neural network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910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E00E-014B-4A7B-9B12-1020CEA41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Methods for representing geology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06B75A-4F6A-4B12-8A31-02605CCB92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26191" y="3339366"/>
          <a:ext cx="1005840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648412396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84809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Explicit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Implicit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0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Surface geometry collocated with the representation of the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Surface is extracted from an </a:t>
                      </a:r>
                      <a:r>
                        <a:rPr lang="en-AU" dirty="0" err="1"/>
                        <a:t>isovalue</a:t>
                      </a:r>
                      <a:r>
                        <a:rPr lang="en-AU" dirty="0"/>
                        <a:t> of an implicit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19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Topology is defined by the geometry of the surfaces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Implicit function approximated from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03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Update of surface geometry is difficult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Each feature is represented by a different function, multiple surfaces </a:t>
                      </a:r>
                      <a:r>
                        <a:rPr lang="en-AU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AU" dirty="0"/>
                        <a:t>same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8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Surface geometry is controlled by geologists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Quick to update and reproducible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Subjective and time consuming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Knowledge is difficult to incorporate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06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One support per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Topology defined by order of Boolean 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78030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5C252E5-C0FA-4761-B796-89B3B05BA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1"/>
          <a:stretch/>
        </p:blipFill>
        <p:spPr>
          <a:xfrm>
            <a:off x="2234267" y="1271492"/>
            <a:ext cx="7354350" cy="206787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188AD-1E00-4220-825C-3EF16198BC2E}"/>
              </a:ext>
            </a:extLst>
          </p:cNvPr>
          <p:cNvSpPr/>
          <p:nvPr/>
        </p:nvSpPr>
        <p:spPr>
          <a:xfrm>
            <a:off x="2030136" y="1224793"/>
            <a:ext cx="3481431" cy="2936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Explicit representation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2729E9-13DB-46B9-82AC-BE5C6339F454}"/>
              </a:ext>
            </a:extLst>
          </p:cNvPr>
          <p:cNvSpPr/>
          <p:nvPr/>
        </p:nvSpPr>
        <p:spPr>
          <a:xfrm>
            <a:off x="5892567" y="1224793"/>
            <a:ext cx="3821884" cy="2936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Implicit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CC255-042D-4F0E-975F-04ACE4531B56}"/>
              </a:ext>
            </a:extLst>
          </p:cNvPr>
          <p:cNvSpPr txBox="1"/>
          <p:nvPr/>
        </p:nvSpPr>
        <p:spPr>
          <a:xfrm>
            <a:off x="9714451" y="2726638"/>
            <a:ext cx="289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Wellmann</a:t>
            </a:r>
            <a:r>
              <a:rPr lang="en-AU" sz="1400" dirty="0"/>
              <a:t> and </a:t>
            </a:r>
            <a:r>
              <a:rPr lang="en-AU" sz="1400" dirty="0" err="1"/>
              <a:t>Caumon</a:t>
            </a:r>
            <a:r>
              <a:rPr lang="en-AU" sz="1400" dirty="0"/>
              <a:t>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9B84C-9BF2-41AE-A0A3-E60BA50D6EC3}"/>
              </a:ext>
            </a:extLst>
          </p:cNvPr>
          <p:cNvSpPr txBox="1"/>
          <p:nvPr/>
        </p:nvSpPr>
        <p:spPr>
          <a:xfrm>
            <a:off x="3078760" y="2357306"/>
            <a:ext cx="124296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19 surfaces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B68A4-DDDA-49E1-B3B1-C940C9362CCF}"/>
              </a:ext>
            </a:extLst>
          </p:cNvPr>
          <p:cNvSpPr txBox="1"/>
          <p:nvPr/>
        </p:nvSpPr>
        <p:spPr>
          <a:xfrm>
            <a:off x="6753138" y="2289037"/>
            <a:ext cx="198002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6 Implicit functions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D8067A-B28F-EF86-7CFB-1ABF0D5E0D34}"/>
              </a:ext>
            </a:extLst>
          </p:cNvPr>
          <p:cNvGrpSpPr/>
          <p:nvPr/>
        </p:nvGrpSpPr>
        <p:grpSpPr>
          <a:xfrm>
            <a:off x="5746531" y="1170590"/>
            <a:ext cx="6740181" cy="5624348"/>
            <a:chOff x="5746531" y="1170590"/>
            <a:chExt cx="6740181" cy="56243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A65791-3339-D26C-5A34-233C36CA5B8D}"/>
                </a:ext>
              </a:extLst>
            </p:cNvPr>
            <p:cNvSpPr/>
            <p:nvPr/>
          </p:nvSpPr>
          <p:spPr>
            <a:xfrm>
              <a:off x="5746531" y="1170590"/>
              <a:ext cx="6231321" cy="2168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412471-6FBA-447D-81F6-96C2452E0D6E}"/>
                </a:ext>
              </a:extLst>
            </p:cNvPr>
            <p:cNvSpPr/>
            <p:nvPr/>
          </p:nvSpPr>
          <p:spPr>
            <a:xfrm>
              <a:off x="6255391" y="3270452"/>
              <a:ext cx="6231321" cy="35244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8169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D5D0-BFF1-4B9E-BFC9-F0C88135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Implicit modelling constraints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7E2BF0E9-309E-481B-B80A-A18FC2E03F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99" y="1672935"/>
            <a:ext cx="9436202" cy="35121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A3EC89-EAC5-4CDF-8B21-A2D34D8013A8}"/>
              </a:ext>
            </a:extLst>
          </p:cNvPr>
          <p:cNvSpPr/>
          <p:nvPr/>
        </p:nvSpPr>
        <p:spPr>
          <a:xfrm>
            <a:off x="611415" y="3831247"/>
            <a:ext cx="6270172" cy="895983"/>
          </a:xfrm>
          <a:custGeom>
            <a:avLst/>
            <a:gdLst>
              <a:gd name="connsiteX0" fmla="*/ 0 w 4895273"/>
              <a:gd name="connsiteY0" fmla="*/ 0 h 572654"/>
              <a:gd name="connsiteX1" fmla="*/ 4895273 w 4895273"/>
              <a:gd name="connsiteY1" fmla="*/ 572654 h 572654"/>
              <a:gd name="connsiteX2" fmla="*/ 4895273 w 4895273"/>
              <a:gd name="connsiteY2" fmla="*/ 572654 h 572654"/>
              <a:gd name="connsiteX0" fmla="*/ 0 w 4895273"/>
              <a:gd name="connsiteY0" fmla="*/ 1118441 h 1691095"/>
              <a:gd name="connsiteX1" fmla="*/ 1191491 w 4895273"/>
              <a:gd name="connsiteY1" fmla="*/ 841 h 1691095"/>
              <a:gd name="connsiteX2" fmla="*/ 4895273 w 4895273"/>
              <a:gd name="connsiteY2" fmla="*/ 1691095 h 1691095"/>
              <a:gd name="connsiteX3" fmla="*/ 4895273 w 4895273"/>
              <a:gd name="connsiteY3" fmla="*/ 1691095 h 1691095"/>
              <a:gd name="connsiteX0" fmla="*/ 0 w 4895273"/>
              <a:gd name="connsiteY0" fmla="*/ 1118441 h 1691095"/>
              <a:gd name="connsiteX1" fmla="*/ 1191491 w 4895273"/>
              <a:gd name="connsiteY1" fmla="*/ 841 h 1691095"/>
              <a:gd name="connsiteX2" fmla="*/ 4895273 w 4895273"/>
              <a:gd name="connsiteY2" fmla="*/ 1691095 h 1691095"/>
              <a:gd name="connsiteX3" fmla="*/ 4895273 w 4895273"/>
              <a:gd name="connsiteY3" fmla="*/ 1691095 h 1691095"/>
              <a:gd name="connsiteX0" fmla="*/ 0 w 4895273"/>
              <a:gd name="connsiteY0" fmla="*/ 1126484 h 1699138"/>
              <a:gd name="connsiteX1" fmla="*/ 1191491 w 4895273"/>
              <a:gd name="connsiteY1" fmla="*/ 8884 h 1699138"/>
              <a:gd name="connsiteX2" fmla="*/ 4895273 w 4895273"/>
              <a:gd name="connsiteY2" fmla="*/ 1699138 h 1699138"/>
              <a:gd name="connsiteX3" fmla="*/ 4895273 w 4895273"/>
              <a:gd name="connsiteY3" fmla="*/ 1699138 h 1699138"/>
              <a:gd name="connsiteX0" fmla="*/ 0 w 4895273"/>
              <a:gd name="connsiteY0" fmla="*/ 0 h 572654"/>
              <a:gd name="connsiteX1" fmla="*/ 4895273 w 4895273"/>
              <a:gd name="connsiteY1" fmla="*/ 572654 h 572654"/>
              <a:gd name="connsiteX2" fmla="*/ 4895273 w 4895273"/>
              <a:gd name="connsiteY2" fmla="*/ 572654 h 572654"/>
              <a:gd name="connsiteX0" fmla="*/ 0 w 4895273"/>
              <a:gd name="connsiteY0" fmla="*/ 1337318 h 1909972"/>
              <a:gd name="connsiteX1" fmla="*/ 4895273 w 4895273"/>
              <a:gd name="connsiteY1" fmla="*/ 1909972 h 1909972"/>
              <a:gd name="connsiteX2" fmla="*/ 4895273 w 4895273"/>
              <a:gd name="connsiteY2" fmla="*/ 1909972 h 1909972"/>
              <a:gd name="connsiteX0" fmla="*/ 0 w 4895273"/>
              <a:gd name="connsiteY0" fmla="*/ 1446890 h 2019544"/>
              <a:gd name="connsiteX1" fmla="*/ 4895273 w 4895273"/>
              <a:gd name="connsiteY1" fmla="*/ 2019544 h 2019544"/>
              <a:gd name="connsiteX2" fmla="*/ 4895273 w 4895273"/>
              <a:gd name="connsiteY2" fmla="*/ 2019544 h 2019544"/>
              <a:gd name="connsiteX0" fmla="*/ 0 w 4895273"/>
              <a:gd name="connsiteY0" fmla="*/ 1329592 h 1902246"/>
              <a:gd name="connsiteX1" fmla="*/ 4895273 w 4895273"/>
              <a:gd name="connsiteY1" fmla="*/ 1902246 h 1902246"/>
              <a:gd name="connsiteX2" fmla="*/ 4895273 w 4895273"/>
              <a:gd name="connsiteY2" fmla="*/ 1902246 h 1902246"/>
              <a:gd name="connsiteX0" fmla="*/ 0 w 4895273"/>
              <a:gd name="connsiteY0" fmla="*/ 1293245 h 1865899"/>
              <a:gd name="connsiteX1" fmla="*/ 4895273 w 4895273"/>
              <a:gd name="connsiteY1" fmla="*/ 1865899 h 1865899"/>
              <a:gd name="connsiteX2" fmla="*/ 4895273 w 4895273"/>
              <a:gd name="connsiteY2" fmla="*/ 1865899 h 1865899"/>
              <a:gd name="connsiteX0" fmla="*/ 0 w 4947978"/>
              <a:gd name="connsiteY0" fmla="*/ 0 h 572654"/>
              <a:gd name="connsiteX1" fmla="*/ 4445031 w 4947978"/>
              <a:gd name="connsiteY1" fmla="*/ 59233 h 572654"/>
              <a:gd name="connsiteX2" fmla="*/ 4895273 w 4947978"/>
              <a:gd name="connsiteY2" fmla="*/ 572654 h 572654"/>
              <a:gd name="connsiteX3" fmla="*/ 4895273 w 4947978"/>
              <a:gd name="connsiteY3" fmla="*/ 572654 h 572654"/>
              <a:gd name="connsiteX0" fmla="*/ 0 w 9206016"/>
              <a:gd name="connsiteY0" fmla="*/ 0 h 592188"/>
              <a:gd name="connsiteX1" fmla="*/ 4445031 w 9206016"/>
              <a:gd name="connsiteY1" fmla="*/ 59233 h 592188"/>
              <a:gd name="connsiteX2" fmla="*/ 4895273 w 9206016"/>
              <a:gd name="connsiteY2" fmla="*/ 572654 h 592188"/>
              <a:gd name="connsiteX3" fmla="*/ 9206016 w 9206016"/>
              <a:gd name="connsiteY3" fmla="*/ 474682 h 592188"/>
              <a:gd name="connsiteX0" fmla="*/ 0 w 9206016"/>
              <a:gd name="connsiteY0" fmla="*/ 0 h 474682"/>
              <a:gd name="connsiteX1" fmla="*/ 4445031 w 9206016"/>
              <a:gd name="connsiteY1" fmla="*/ 59233 h 474682"/>
              <a:gd name="connsiteX2" fmla="*/ 9206016 w 9206016"/>
              <a:gd name="connsiteY2" fmla="*/ 474682 h 474682"/>
              <a:gd name="connsiteX0" fmla="*/ 0 w 9206016"/>
              <a:gd name="connsiteY0" fmla="*/ 836749 h 1311431"/>
              <a:gd name="connsiteX1" fmla="*/ 4445031 w 9206016"/>
              <a:gd name="connsiteY1" fmla="*/ 895982 h 1311431"/>
              <a:gd name="connsiteX2" fmla="*/ 9206016 w 9206016"/>
              <a:gd name="connsiteY2" fmla="*/ 1311431 h 1311431"/>
              <a:gd name="connsiteX0" fmla="*/ 0 w 9206016"/>
              <a:gd name="connsiteY0" fmla="*/ 885117 h 1359799"/>
              <a:gd name="connsiteX1" fmla="*/ 4445031 w 9206016"/>
              <a:gd name="connsiteY1" fmla="*/ 944350 h 1359799"/>
              <a:gd name="connsiteX2" fmla="*/ 9206016 w 9206016"/>
              <a:gd name="connsiteY2" fmla="*/ 1359799 h 1359799"/>
              <a:gd name="connsiteX0" fmla="*/ 0 w 9206016"/>
              <a:gd name="connsiteY0" fmla="*/ 836750 h 1311432"/>
              <a:gd name="connsiteX1" fmla="*/ 4445031 w 9206016"/>
              <a:gd name="connsiteY1" fmla="*/ 895983 h 1311432"/>
              <a:gd name="connsiteX2" fmla="*/ 6270171 w 9206016"/>
              <a:gd name="connsiteY2" fmla="*/ 241824 h 1311432"/>
              <a:gd name="connsiteX3" fmla="*/ 9206016 w 9206016"/>
              <a:gd name="connsiteY3" fmla="*/ 1311432 h 1311432"/>
              <a:gd name="connsiteX0" fmla="*/ 0 w 9206016"/>
              <a:gd name="connsiteY0" fmla="*/ 836750 h 1311432"/>
              <a:gd name="connsiteX1" fmla="*/ 4445031 w 9206016"/>
              <a:gd name="connsiteY1" fmla="*/ 895983 h 1311432"/>
              <a:gd name="connsiteX2" fmla="*/ 6270171 w 9206016"/>
              <a:gd name="connsiteY2" fmla="*/ 241824 h 1311432"/>
              <a:gd name="connsiteX3" fmla="*/ 9206016 w 9206016"/>
              <a:gd name="connsiteY3" fmla="*/ 1311432 h 1311432"/>
              <a:gd name="connsiteX0" fmla="*/ 0 w 9206016"/>
              <a:gd name="connsiteY0" fmla="*/ 836750 h 1311432"/>
              <a:gd name="connsiteX1" fmla="*/ 4445031 w 9206016"/>
              <a:gd name="connsiteY1" fmla="*/ 895983 h 1311432"/>
              <a:gd name="connsiteX2" fmla="*/ 6270171 w 9206016"/>
              <a:gd name="connsiteY2" fmla="*/ 241824 h 1311432"/>
              <a:gd name="connsiteX3" fmla="*/ 9206016 w 9206016"/>
              <a:gd name="connsiteY3" fmla="*/ 1311432 h 1311432"/>
              <a:gd name="connsiteX0" fmla="*/ 0 w 6270172"/>
              <a:gd name="connsiteY0" fmla="*/ 836750 h 895983"/>
              <a:gd name="connsiteX1" fmla="*/ 4445031 w 6270172"/>
              <a:gd name="connsiteY1" fmla="*/ 895983 h 895983"/>
              <a:gd name="connsiteX2" fmla="*/ 6270171 w 6270172"/>
              <a:gd name="connsiteY2" fmla="*/ 241824 h 89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172" h="895983">
                <a:moveTo>
                  <a:pt x="0" y="836750"/>
                </a:moveTo>
                <a:cubicBezTo>
                  <a:pt x="1927991" y="-1070277"/>
                  <a:pt x="2963354" y="876239"/>
                  <a:pt x="4445031" y="895983"/>
                </a:cubicBezTo>
                <a:cubicBezTo>
                  <a:pt x="5490059" y="796829"/>
                  <a:pt x="6271331" y="227012"/>
                  <a:pt x="6270171" y="2418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032021-7553-4FF9-8885-358B55827447}"/>
              </a:ext>
            </a:extLst>
          </p:cNvPr>
          <p:cNvSpPr/>
          <p:nvPr/>
        </p:nvSpPr>
        <p:spPr>
          <a:xfrm>
            <a:off x="611414" y="3286144"/>
            <a:ext cx="6270171" cy="895983"/>
          </a:xfrm>
          <a:custGeom>
            <a:avLst/>
            <a:gdLst>
              <a:gd name="connsiteX0" fmla="*/ 0 w 4895273"/>
              <a:gd name="connsiteY0" fmla="*/ 0 h 572654"/>
              <a:gd name="connsiteX1" fmla="*/ 4895273 w 4895273"/>
              <a:gd name="connsiteY1" fmla="*/ 572654 h 572654"/>
              <a:gd name="connsiteX2" fmla="*/ 4895273 w 4895273"/>
              <a:gd name="connsiteY2" fmla="*/ 572654 h 572654"/>
              <a:gd name="connsiteX0" fmla="*/ 0 w 4895273"/>
              <a:gd name="connsiteY0" fmla="*/ 1118441 h 1691095"/>
              <a:gd name="connsiteX1" fmla="*/ 1191491 w 4895273"/>
              <a:gd name="connsiteY1" fmla="*/ 841 h 1691095"/>
              <a:gd name="connsiteX2" fmla="*/ 4895273 w 4895273"/>
              <a:gd name="connsiteY2" fmla="*/ 1691095 h 1691095"/>
              <a:gd name="connsiteX3" fmla="*/ 4895273 w 4895273"/>
              <a:gd name="connsiteY3" fmla="*/ 1691095 h 1691095"/>
              <a:gd name="connsiteX0" fmla="*/ 0 w 4895273"/>
              <a:gd name="connsiteY0" fmla="*/ 1118441 h 1691095"/>
              <a:gd name="connsiteX1" fmla="*/ 1191491 w 4895273"/>
              <a:gd name="connsiteY1" fmla="*/ 841 h 1691095"/>
              <a:gd name="connsiteX2" fmla="*/ 4895273 w 4895273"/>
              <a:gd name="connsiteY2" fmla="*/ 1691095 h 1691095"/>
              <a:gd name="connsiteX3" fmla="*/ 4895273 w 4895273"/>
              <a:gd name="connsiteY3" fmla="*/ 1691095 h 1691095"/>
              <a:gd name="connsiteX0" fmla="*/ 0 w 4895273"/>
              <a:gd name="connsiteY0" fmla="*/ 1126484 h 1699138"/>
              <a:gd name="connsiteX1" fmla="*/ 1191491 w 4895273"/>
              <a:gd name="connsiteY1" fmla="*/ 8884 h 1699138"/>
              <a:gd name="connsiteX2" fmla="*/ 4895273 w 4895273"/>
              <a:gd name="connsiteY2" fmla="*/ 1699138 h 1699138"/>
              <a:gd name="connsiteX3" fmla="*/ 4895273 w 4895273"/>
              <a:gd name="connsiteY3" fmla="*/ 1699138 h 1699138"/>
              <a:gd name="connsiteX0" fmla="*/ 0 w 4895273"/>
              <a:gd name="connsiteY0" fmla="*/ 0 h 572654"/>
              <a:gd name="connsiteX1" fmla="*/ 4895273 w 4895273"/>
              <a:gd name="connsiteY1" fmla="*/ 572654 h 572654"/>
              <a:gd name="connsiteX2" fmla="*/ 4895273 w 4895273"/>
              <a:gd name="connsiteY2" fmla="*/ 572654 h 572654"/>
              <a:gd name="connsiteX0" fmla="*/ 0 w 4895273"/>
              <a:gd name="connsiteY0" fmla="*/ 1337318 h 1909972"/>
              <a:gd name="connsiteX1" fmla="*/ 4895273 w 4895273"/>
              <a:gd name="connsiteY1" fmla="*/ 1909972 h 1909972"/>
              <a:gd name="connsiteX2" fmla="*/ 4895273 w 4895273"/>
              <a:gd name="connsiteY2" fmla="*/ 1909972 h 1909972"/>
              <a:gd name="connsiteX0" fmla="*/ 0 w 4895273"/>
              <a:gd name="connsiteY0" fmla="*/ 1446890 h 2019544"/>
              <a:gd name="connsiteX1" fmla="*/ 4895273 w 4895273"/>
              <a:gd name="connsiteY1" fmla="*/ 2019544 h 2019544"/>
              <a:gd name="connsiteX2" fmla="*/ 4895273 w 4895273"/>
              <a:gd name="connsiteY2" fmla="*/ 2019544 h 2019544"/>
              <a:gd name="connsiteX0" fmla="*/ 0 w 4895273"/>
              <a:gd name="connsiteY0" fmla="*/ 1329592 h 1902246"/>
              <a:gd name="connsiteX1" fmla="*/ 4895273 w 4895273"/>
              <a:gd name="connsiteY1" fmla="*/ 1902246 h 1902246"/>
              <a:gd name="connsiteX2" fmla="*/ 4895273 w 4895273"/>
              <a:gd name="connsiteY2" fmla="*/ 1902246 h 1902246"/>
              <a:gd name="connsiteX0" fmla="*/ 0 w 4895273"/>
              <a:gd name="connsiteY0" fmla="*/ 1293245 h 1865899"/>
              <a:gd name="connsiteX1" fmla="*/ 4895273 w 4895273"/>
              <a:gd name="connsiteY1" fmla="*/ 1865899 h 1865899"/>
              <a:gd name="connsiteX2" fmla="*/ 4895273 w 4895273"/>
              <a:gd name="connsiteY2" fmla="*/ 1865899 h 1865899"/>
              <a:gd name="connsiteX0" fmla="*/ 0 w 4947978"/>
              <a:gd name="connsiteY0" fmla="*/ 0 h 572654"/>
              <a:gd name="connsiteX1" fmla="*/ 4445031 w 4947978"/>
              <a:gd name="connsiteY1" fmla="*/ 59233 h 572654"/>
              <a:gd name="connsiteX2" fmla="*/ 4895273 w 4947978"/>
              <a:gd name="connsiteY2" fmla="*/ 572654 h 572654"/>
              <a:gd name="connsiteX3" fmla="*/ 4895273 w 4947978"/>
              <a:gd name="connsiteY3" fmla="*/ 572654 h 572654"/>
              <a:gd name="connsiteX0" fmla="*/ 0 w 9206016"/>
              <a:gd name="connsiteY0" fmla="*/ 0 h 592188"/>
              <a:gd name="connsiteX1" fmla="*/ 4445031 w 9206016"/>
              <a:gd name="connsiteY1" fmla="*/ 59233 h 592188"/>
              <a:gd name="connsiteX2" fmla="*/ 4895273 w 9206016"/>
              <a:gd name="connsiteY2" fmla="*/ 572654 h 592188"/>
              <a:gd name="connsiteX3" fmla="*/ 9206016 w 9206016"/>
              <a:gd name="connsiteY3" fmla="*/ 474682 h 592188"/>
              <a:gd name="connsiteX0" fmla="*/ 0 w 9206016"/>
              <a:gd name="connsiteY0" fmla="*/ 0 h 474682"/>
              <a:gd name="connsiteX1" fmla="*/ 4445031 w 9206016"/>
              <a:gd name="connsiteY1" fmla="*/ 59233 h 474682"/>
              <a:gd name="connsiteX2" fmla="*/ 9206016 w 9206016"/>
              <a:gd name="connsiteY2" fmla="*/ 474682 h 474682"/>
              <a:gd name="connsiteX0" fmla="*/ 0 w 9206016"/>
              <a:gd name="connsiteY0" fmla="*/ 836749 h 1311431"/>
              <a:gd name="connsiteX1" fmla="*/ 4445031 w 9206016"/>
              <a:gd name="connsiteY1" fmla="*/ 895982 h 1311431"/>
              <a:gd name="connsiteX2" fmla="*/ 9206016 w 9206016"/>
              <a:gd name="connsiteY2" fmla="*/ 1311431 h 1311431"/>
              <a:gd name="connsiteX0" fmla="*/ 0 w 9206016"/>
              <a:gd name="connsiteY0" fmla="*/ 885117 h 1359799"/>
              <a:gd name="connsiteX1" fmla="*/ 4445031 w 9206016"/>
              <a:gd name="connsiteY1" fmla="*/ 944350 h 1359799"/>
              <a:gd name="connsiteX2" fmla="*/ 9206016 w 9206016"/>
              <a:gd name="connsiteY2" fmla="*/ 1359799 h 1359799"/>
              <a:gd name="connsiteX0" fmla="*/ 0 w 9206016"/>
              <a:gd name="connsiteY0" fmla="*/ 836750 h 1311432"/>
              <a:gd name="connsiteX1" fmla="*/ 4445031 w 9206016"/>
              <a:gd name="connsiteY1" fmla="*/ 895983 h 1311432"/>
              <a:gd name="connsiteX2" fmla="*/ 6270171 w 9206016"/>
              <a:gd name="connsiteY2" fmla="*/ 231756 h 1311432"/>
              <a:gd name="connsiteX3" fmla="*/ 9206016 w 9206016"/>
              <a:gd name="connsiteY3" fmla="*/ 1311432 h 1311432"/>
              <a:gd name="connsiteX0" fmla="*/ 0 w 6270171"/>
              <a:gd name="connsiteY0" fmla="*/ 836750 h 895983"/>
              <a:gd name="connsiteX1" fmla="*/ 4445031 w 6270171"/>
              <a:gd name="connsiteY1" fmla="*/ 895983 h 895983"/>
              <a:gd name="connsiteX2" fmla="*/ 6270171 w 6270171"/>
              <a:gd name="connsiteY2" fmla="*/ 231756 h 895983"/>
              <a:gd name="connsiteX0" fmla="*/ 0 w 6270171"/>
              <a:gd name="connsiteY0" fmla="*/ 836750 h 895983"/>
              <a:gd name="connsiteX1" fmla="*/ 4445031 w 6270171"/>
              <a:gd name="connsiteY1" fmla="*/ 895983 h 895983"/>
              <a:gd name="connsiteX2" fmla="*/ 6270171 w 6270171"/>
              <a:gd name="connsiteY2" fmla="*/ 231756 h 89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171" h="895983">
                <a:moveTo>
                  <a:pt x="0" y="836750"/>
                </a:moveTo>
                <a:cubicBezTo>
                  <a:pt x="1927991" y="-1070277"/>
                  <a:pt x="2963354" y="876239"/>
                  <a:pt x="4445031" y="895983"/>
                </a:cubicBezTo>
                <a:cubicBezTo>
                  <a:pt x="5490059" y="795151"/>
                  <a:pt x="5944760" y="434658"/>
                  <a:pt x="6270171" y="23175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07F849-3E05-47F5-A260-02B5E71281F4}"/>
              </a:ext>
            </a:extLst>
          </p:cNvPr>
          <p:cNvSpPr/>
          <p:nvPr/>
        </p:nvSpPr>
        <p:spPr>
          <a:xfrm>
            <a:off x="611415" y="2451100"/>
            <a:ext cx="6291942" cy="31895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EAF61DB-208E-4A4F-827E-1FF209B65180}"/>
              </a:ext>
            </a:extLst>
          </p:cNvPr>
          <p:cNvGrpSpPr/>
          <p:nvPr/>
        </p:nvGrpSpPr>
        <p:grpSpPr>
          <a:xfrm>
            <a:off x="838200" y="2599089"/>
            <a:ext cx="10150408" cy="2418082"/>
            <a:chOff x="838200" y="2599089"/>
            <a:chExt cx="10150408" cy="241808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F2F882-23EF-42BF-89F9-50242E1620A1}"/>
                </a:ext>
              </a:extLst>
            </p:cNvPr>
            <p:cNvCxnSpPr/>
            <p:nvPr/>
          </p:nvCxnSpPr>
          <p:spPr>
            <a:xfrm flipV="1">
              <a:off x="3390900" y="2930071"/>
              <a:ext cx="261257" cy="5515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B109EA-E870-4436-B1D5-02A39A54C20B}"/>
                </a:ext>
              </a:extLst>
            </p:cNvPr>
            <p:cNvSpPr txBox="1"/>
            <p:nvPr/>
          </p:nvSpPr>
          <p:spPr>
            <a:xfrm>
              <a:off x="8178800" y="2753082"/>
              <a:ext cx="2809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Gradient normal constraints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ED78738-868C-401E-A2F5-ED61448020C7}"/>
                </a:ext>
              </a:extLst>
            </p:cNvPr>
            <p:cNvCxnSpPr/>
            <p:nvPr/>
          </p:nvCxnSpPr>
          <p:spPr>
            <a:xfrm flipV="1">
              <a:off x="7581900" y="2599089"/>
              <a:ext cx="261257" cy="5515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2E93DC5-BF42-4CA8-B082-ACE99CB0C3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386" y="4465628"/>
              <a:ext cx="261257" cy="5515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0F3A8B-CB3B-42B4-8DED-D32A8AF731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6600" y="4279238"/>
              <a:ext cx="309880" cy="5515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11D6AB-9A2C-433E-81E5-8F449866CE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" y="3002643"/>
              <a:ext cx="265430" cy="5148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B831C8-1827-4000-8F33-3CE89081D86A}"/>
              </a:ext>
            </a:extLst>
          </p:cNvPr>
          <p:cNvGrpSpPr/>
          <p:nvPr/>
        </p:nvGrpSpPr>
        <p:grpSpPr>
          <a:xfrm>
            <a:off x="1212578" y="3324900"/>
            <a:ext cx="9830083" cy="741331"/>
            <a:chOff x="1212578" y="3324900"/>
            <a:chExt cx="9830083" cy="741331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648622-E0D8-406C-A878-E74A5277F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6600" y="3774904"/>
              <a:ext cx="420007" cy="180920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1CD5DBA-8E6B-4D11-8A48-DB4BC09CD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2578" y="3324900"/>
              <a:ext cx="420007" cy="180920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7771C3-F389-4765-8A97-6A70D19218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4001" y="3819544"/>
              <a:ext cx="596899" cy="246687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F4E799F-06F4-4F70-B580-D6CEE9C29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157" y="3593984"/>
              <a:ext cx="420007" cy="180920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2A5AD9-0492-4031-A5EA-AC5C386E0102}"/>
                </a:ext>
              </a:extLst>
            </p:cNvPr>
            <p:cNvSpPr txBox="1"/>
            <p:nvPr/>
          </p:nvSpPr>
          <p:spPr>
            <a:xfrm>
              <a:off x="8178800" y="3458893"/>
              <a:ext cx="2863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Gradient tangent constraints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12F32C-0FAE-4118-AB31-F2D81CD1A5FA}"/>
              </a:ext>
            </a:extLst>
          </p:cNvPr>
          <p:cNvGrpSpPr/>
          <p:nvPr/>
        </p:nvGrpSpPr>
        <p:grpSpPr>
          <a:xfrm>
            <a:off x="1772550" y="3252020"/>
            <a:ext cx="8693415" cy="1526986"/>
            <a:chOff x="1772550" y="3252020"/>
            <a:chExt cx="8693415" cy="152698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9B7F1C-B9AC-47E8-8A29-C43D8604FFEA}"/>
                </a:ext>
              </a:extLst>
            </p:cNvPr>
            <p:cNvSpPr/>
            <p:nvPr/>
          </p:nvSpPr>
          <p:spPr>
            <a:xfrm>
              <a:off x="4412351" y="4002431"/>
              <a:ext cx="127599" cy="1275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B3340EF-5483-442B-BA70-06D889CA9276}"/>
                </a:ext>
              </a:extLst>
            </p:cNvPr>
            <p:cNvSpPr/>
            <p:nvPr/>
          </p:nvSpPr>
          <p:spPr>
            <a:xfrm>
              <a:off x="2078908" y="3252020"/>
              <a:ext cx="127599" cy="1275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4BB9B1-24F5-4571-A45D-BF30D5327A08}"/>
                </a:ext>
              </a:extLst>
            </p:cNvPr>
            <p:cNvSpPr/>
            <p:nvPr/>
          </p:nvSpPr>
          <p:spPr>
            <a:xfrm>
              <a:off x="6658138" y="3561897"/>
              <a:ext cx="127599" cy="1275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6EE5A-3FFC-4A82-8730-78A5B536B15E}"/>
                </a:ext>
              </a:extLst>
            </p:cNvPr>
            <p:cNvSpPr/>
            <p:nvPr/>
          </p:nvSpPr>
          <p:spPr>
            <a:xfrm>
              <a:off x="1772550" y="3828225"/>
              <a:ext cx="127599" cy="127599"/>
            </a:xfrm>
            <a:prstGeom prst="ellipse">
              <a:avLst/>
            </a:prstGeom>
            <a:solidFill>
              <a:srgbClr val="A75F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C06E46-05EB-475E-88AF-9A17CCDA64A8}"/>
                </a:ext>
              </a:extLst>
            </p:cNvPr>
            <p:cNvSpPr/>
            <p:nvPr/>
          </p:nvSpPr>
          <p:spPr>
            <a:xfrm>
              <a:off x="4790022" y="4651407"/>
              <a:ext cx="127599" cy="127599"/>
            </a:xfrm>
            <a:prstGeom prst="ellipse">
              <a:avLst/>
            </a:prstGeom>
            <a:solidFill>
              <a:srgbClr val="A75F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0A8BFBF-ACC5-4209-8974-316E20756079}"/>
                </a:ext>
              </a:extLst>
            </p:cNvPr>
            <p:cNvSpPr/>
            <p:nvPr/>
          </p:nvSpPr>
          <p:spPr>
            <a:xfrm>
              <a:off x="7413479" y="4221736"/>
              <a:ext cx="127599" cy="1275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C4A9C3B-FF5B-4D17-BAA5-7B69853F5983}"/>
                </a:ext>
              </a:extLst>
            </p:cNvPr>
            <p:cNvSpPr/>
            <p:nvPr/>
          </p:nvSpPr>
          <p:spPr>
            <a:xfrm>
              <a:off x="7712528" y="4221736"/>
              <a:ext cx="127599" cy="127599"/>
            </a:xfrm>
            <a:prstGeom prst="ellipse">
              <a:avLst/>
            </a:prstGeom>
            <a:solidFill>
              <a:srgbClr val="A75F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1DBC97-1869-49F0-9748-3E8A3754093C}"/>
                </a:ext>
              </a:extLst>
            </p:cNvPr>
            <p:cNvSpPr txBox="1"/>
            <p:nvPr/>
          </p:nvSpPr>
          <p:spPr>
            <a:xfrm>
              <a:off x="8178800" y="4105131"/>
              <a:ext cx="2287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Scalar value constraint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899ED9-C3D6-49E6-9BD0-E09911E03ACC}"/>
              </a:ext>
            </a:extLst>
          </p:cNvPr>
          <p:cNvGrpSpPr/>
          <p:nvPr/>
        </p:nvGrpSpPr>
        <p:grpSpPr>
          <a:xfrm>
            <a:off x="1772550" y="3252020"/>
            <a:ext cx="8971144" cy="1518305"/>
            <a:chOff x="1772550" y="3252020"/>
            <a:chExt cx="8971144" cy="151830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3DD808-7DB4-4859-9AC5-A4E8060F712C}"/>
                </a:ext>
              </a:extLst>
            </p:cNvPr>
            <p:cNvSpPr/>
            <p:nvPr/>
          </p:nvSpPr>
          <p:spPr>
            <a:xfrm>
              <a:off x="7450671" y="4232016"/>
              <a:ext cx="127599" cy="12759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2BAAA8-CBF9-4ED3-8B21-2A65441DA1A8}"/>
                </a:ext>
              </a:extLst>
            </p:cNvPr>
            <p:cNvSpPr/>
            <p:nvPr/>
          </p:nvSpPr>
          <p:spPr>
            <a:xfrm>
              <a:off x="7708897" y="4219987"/>
              <a:ext cx="127599" cy="12759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EB778C-E78E-4E51-AE3D-A906BC01E60C}"/>
                </a:ext>
              </a:extLst>
            </p:cNvPr>
            <p:cNvSpPr txBox="1"/>
            <p:nvPr/>
          </p:nvSpPr>
          <p:spPr>
            <a:xfrm>
              <a:off x="8175170" y="4105131"/>
              <a:ext cx="256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Interface value constraint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BD19C46-9ACF-4892-B0D3-0C20B15B3563}"/>
                </a:ext>
              </a:extLst>
            </p:cNvPr>
            <p:cNvGrpSpPr/>
            <p:nvPr/>
          </p:nvGrpSpPr>
          <p:grpSpPr>
            <a:xfrm>
              <a:off x="1772550" y="3252020"/>
              <a:ext cx="5013187" cy="1518305"/>
              <a:chOff x="1772550" y="3252020"/>
              <a:chExt cx="5013187" cy="151830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740EB62-E077-4AFA-A938-C3DC78485F84}"/>
                  </a:ext>
                </a:extLst>
              </p:cNvPr>
              <p:cNvSpPr/>
              <p:nvPr/>
            </p:nvSpPr>
            <p:spPr>
              <a:xfrm>
                <a:off x="1772550" y="3819544"/>
                <a:ext cx="127599" cy="12759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B93F86C-1D99-4D32-847D-0FFEAF2796AF}"/>
                  </a:ext>
                </a:extLst>
              </p:cNvPr>
              <p:cNvSpPr/>
              <p:nvPr/>
            </p:nvSpPr>
            <p:spPr>
              <a:xfrm>
                <a:off x="4790022" y="4642726"/>
                <a:ext cx="127599" cy="12759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E15BBEB-0162-454A-A4A7-D8C582AA6FAF}"/>
                  </a:ext>
                </a:extLst>
              </p:cNvPr>
              <p:cNvSpPr/>
              <p:nvPr/>
            </p:nvSpPr>
            <p:spPr>
              <a:xfrm>
                <a:off x="4412351" y="4002431"/>
                <a:ext cx="127599" cy="12759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5991ACD-D303-48D4-AC83-ECC1F86BD432}"/>
                  </a:ext>
                </a:extLst>
              </p:cNvPr>
              <p:cNvSpPr/>
              <p:nvPr/>
            </p:nvSpPr>
            <p:spPr>
              <a:xfrm>
                <a:off x="2078908" y="3252020"/>
                <a:ext cx="127599" cy="12759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E8CC691-FEB9-412F-A39C-5CC41BCA711D}"/>
                  </a:ext>
                </a:extLst>
              </p:cNvPr>
              <p:cNvSpPr/>
              <p:nvPr/>
            </p:nvSpPr>
            <p:spPr>
              <a:xfrm>
                <a:off x="6658138" y="3561897"/>
                <a:ext cx="127599" cy="12759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19E4F80-81A2-4459-8EC7-FF62B1F3F12A}"/>
              </a:ext>
            </a:extLst>
          </p:cNvPr>
          <p:cNvGrpSpPr/>
          <p:nvPr/>
        </p:nvGrpSpPr>
        <p:grpSpPr>
          <a:xfrm>
            <a:off x="1905000" y="3984172"/>
            <a:ext cx="2911929" cy="1564018"/>
            <a:chOff x="1905000" y="3984172"/>
            <a:chExt cx="2911929" cy="15640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3EB59F-B051-4BA4-9278-687D3B41ADE4}"/>
                </a:ext>
              </a:extLst>
            </p:cNvPr>
            <p:cNvSpPr/>
            <p:nvPr/>
          </p:nvSpPr>
          <p:spPr>
            <a:xfrm>
              <a:off x="1905000" y="3984172"/>
              <a:ext cx="2911929" cy="1128940"/>
            </a:xfrm>
            <a:custGeom>
              <a:avLst/>
              <a:gdLst>
                <a:gd name="connsiteX0" fmla="*/ 0 w 3037115"/>
                <a:gd name="connsiteY0" fmla="*/ 0 h 783771"/>
                <a:gd name="connsiteX1" fmla="*/ 3037115 w 3037115"/>
                <a:gd name="connsiteY1" fmla="*/ 783771 h 783771"/>
                <a:gd name="connsiteX2" fmla="*/ 3037115 w 3037115"/>
                <a:gd name="connsiteY2" fmla="*/ 783771 h 783771"/>
                <a:gd name="connsiteX0" fmla="*/ 0 w 3037115"/>
                <a:gd name="connsiteY0" fmla="*/ 0 h 783771"/>
                <a:gd name="connsiteX1" fmla="*/ 3037115 w 3037115"/>
                <a:gd name="connsiteY1" fmla="*/ 783771 h 783771"/>
                <a:gd name="connsiteX2" fmla="*/ 3037115 w 3037115"/>
                <a:gd name="connsiteY2" fmla="*/ 783771 h 783771"/>
                <a:gd name="connsiteX0" fmla="*/ 0 w 3037115"/>
                <a:gd name="connsiteY0" fmla="*/ 0 h 1032946"/>
                <a:gd name="connsiteX1" fmla="*/ 3037115 w 3037115"/>
                <a:gd name="connsiteY1" fmla="*/ 783771 h 1032946"/>
                <a:gd name="connsiteX2" fmla="*/ 3037115 w 3037115"/>
                <a:gd name="connsiteY2" fmla="*/ 783771 h 1032946"/>
                <a:gd name="connsiteX0" fmla="*/ 0 w 3037115"/>
                <a:gd name="connsiteY0" fmla="*/ 0 h 1105514"/>
                <a:gd name="connsiteX1" fmla="*/ 3037115 w 3037115"/>
                <a:gd name="connsiteY1" fmla="*/ 783771 h 1105514"/>
                <a:gd name="connsiteX2" fmla="*/ 3037115 w 3037115"/>
                <a:gd name="connsiteY2" fmla="*/ 783771 h 1105514"/>
                <a:gd name="connsiteX0" fmla="*/ 0 w 2950029"/>
                <a:gd name="connsiteY0" fmla="*/ 0 h 762000"/>
                <a:gd name="connsiteX1" fmla="*/ 2950029 w 2950029"/>
                <a:gd name="connsiteY1" fmla="*/ 762000 h 762000"/>
                <a:gd name="connsiteX2" fmla="*/ 2950029 w 2950029"/>
                <a:gd name="connsiteY2" fmla="*/ 762000 h 762000"/>
                <a:gd name="connsiteX0" fmla="*/ 0 w 2950029"/>
                <a:gd name="connsiteY0" fmla="*/ 0 h 1124991"/>
                <a:gd name="connsiteX1" fmla="*/ 2950029 w 2950029"/>
                <a:gd name="connsiteY1" fmla="*/ 762000 h 1124991"/>
                <a:gd name="connsiteX2" fmla="*/ 2950029 w 2950029"/>
                <a:gd name="connsiteY2" fmla="*/ 762000 h 1124991"/>
                <a:gd name="connsiteX0" fmla="*/ 0 w 3623129"/>
                <a:gd name="connsiteY0" fmla="*/ 0 h 996950"/>
                <a:gd name="connsiteX1" fmla="*/ 2950029 w 3623129"/>
                <a:gd name="connsiteY1" fmla="*/ 762000 h 996950"/>
                <a:gd name="connsiteX2" fmla="*/ 3623129 w 3623129"/>
                <a:gd name="connsiteY2" fmla="*/ 996950 h 996950"/>
                <a:gd name="connsiteX0" fmla="*/ 0 w 3623129"/>
                <a:gd name="connsiteY0" fmla="*/ 0 h 996950"/>
                <a:gd name="connsiteX1" fmla="*/ 2880179 w 3623129"/>
                <a:gd name="connsiteY1" fmla="*/ 850900 h 996950"/>
                <a:gd name="connsiteX2" fmla="*/ 3623129 w 3623129"/>
                <a:gd name="connsiteY2" fmla="*/ 996950 h 996950"/>
                <a:gd name="connsiteX0" fmla="*/ 0 w 3623129"/>
                <a:gd name="connsiteY0" fmla="*/ 0 h 996950"/>
                <a:gd name="connsiteX1" fmla="*/ 2911929 w 3623129"/>
                <a:gd name="connsiteY1" fmla="*/ 819150 h 996950"/>
                <a:gd name="connsiteX2" fmla="*/ 3623129 w 3623129"/>
                <a:gd name="connsiteY2" fmla="*/ 996950 h 996950"/>
                <a:gd name="connsiteX0" fmla="*/ 0 w 2911929"/>
                <a:gd name="connsiteY0" fmla="*/ 0 h 819150"/>
                <a:gd name="connsiteX1" fmla="*/ 2911929 w 2911929"/>
                <a:gd name="connsiteY1" fmla="*/ 819150 h 819150"/>
                <a:gd name="connsiteX0" fmla="*/ 0 w 2911929"/>
                <a:gd name="connsiteY0" fmla="*/ 0 h 1128940"/>
                <a:gd name="connsiteX1" fmla="*/ 2911929 w 2911929"/>
                <a:gd name="connsiteY1" fmla="*/ 819150 h 112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11929" h="1128940">
                  <a:moveTo>
                    <a:pt x="0" y="0"/>
                  </a:moveTo>
                  <a:cubicBezTo>
                    <a:pt x="794658" y="1055914"/>
                    <a:pt x="1285724" y="1465792"/>
                    <a:pt x="2911929" y="819150"/>
                  </a:cubicBezTo>
                </a:path>
              </a:pathLst>
            </a:custGeom>
            <a:noFill/>
            <a:ln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9A5060-EDF6-4EF1-BD4A-0BE00A8B57B5}"/>
                </a:ext>
              </a:extLst>
            </p:cNvPr>
            <p:cNvSpPr txBox="1"/>
            <p:nvPr/>
          </p:nvSpPr>
          <p:spPr>
            <a:xfrm>
              <a:off x="2652011" y="5178858"/>
              <a:ext cx="14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f(X) – f’(X) = 0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C5455F-7DCF-4F1E-BE2F-AAA6106D297E}"/>
              </a:ext>
            </a:extLst>
          </p:cNvPr>
          <p:cNvGrpSpPr/>
          <p:nvPr/>
        </p:nvGrpSpPr>
        <p:grpSpPr>
          <a:xfrm>
            <a:off x="2146300" y="2507549"/>
            <a:ext cx="4533900" cy="1492950"/>
            <a:chOff x="2146300" y="2507549"/>
            <a:chExt cx="4533900" cy="149295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F019FD4-1C65-4D29-9991-2D6030EC2B9F}"/>
                </a:ext>
              </a:extLst>
            </p:cNvPr>
            <p:cNvSpPr/>
            <p:nvPr/>
          </p:nvSpPr>
          <p:spPr>
            <a:xfrm>
              <a:off x="2171700" y="2925063"/>
              <a:ext cx="2247900" cy="1050037"/>
            </a:xfrm>
            <a:custGeom>
              <a:avLst/>
              <a:gdLst>
                <a:gd name="connsiteX0" fmla="*/ 0 w 2247900"/>
                <a:gd name="connsiteY0" fmla="*/ 450335 h 1199635"/>
                <a:gd name="connsiteX1" fmla="*/ 1092200 w 2247900"/>
                <a:gd name="connsiteY1" fmla="*/ 31235 h 1199635"/>
                <a:gd name="connsiteX2" fmla="*/ 2247900 w 2247900"/>
                <a:gd name="connsiteY2" fmla="*/ 1199635 h 1199635"/>
                <a:gd name="connsiteX3" fmla="*/ 2247900 w 2247900"/>
                <a:gd name="connsiteY3" fmla="*/ 1199635 h 1199635"/>
                <a:gd name="connsiteX0" fmla="*/ 0 w 2247900"/>
                <a:gd name="connsiteY0" fmla="*/ 0 h 749300"/>
                <a:gd name="connsiteX1" fmla="*/ 2247900 w 2247900"/>
                <a:gd name="connsiteY1" fmla="*/ 749300 h 749300"/>
                <a:gd name="connsiteX2" fmla="*/ 2247900 w 2247900"/>
                <a:gd name="connsiteY2" fmla="*/ 749300 h 749300"/>
                <a:gd name="connsiteX0" fmla="*/ 0 w 2247900"/>
                <a:gd name="connsiteY0" fmla="*/ 133137 h 882437"/>
                <a:gd name="connsiteX1" fmla="*/ 2247900 w 2247900"/>
                <a:gd name="connsiteY1" fmla="*/ 882437 h 882437"/>
                <a:gd name="connsiteX2" fmla="*/ 2247900 w 2247900"/>
                <a:gd name="connsiteY2" fmla="*/ 882437 h 882437"/>
                <a:gd name="connsiteX0" fmla="*/ 0 w 2247900"/>
                <a:gd name="connsiteY0" fmla="*/ 300737 h 1050037"/>
                <a:gd name="connsiteX1" fmla="*/ 2247900 w 2247900"/>
                <a:gd name="connsiteY1" fmla="*/ 1050037 h 1050037"/>
                <a:gd name="connsiteX2" fmla="*/ 2247900 w 2247900"/>
                <a:gd name="connsiteY2" fmla="*/ 1050037 h 105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900" h="1050037">
                  <a:moveTo>
                    <a:pt x="0" y="300737"/>
                  </a:moveTo>
                  <a:cubicBezTo>
                    <a:pt x="1943100" y="-186096"/>
                    <a:pt x="1549400" y="-177630"/>
                    <a:pt x="2247900" y="1050037"/>
                  </a:cubicBezTo>
                  <a:lnTo>
                    <a:pt x="2247900" y="1050037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B39A15D-4CD1-4903-8507-59146CAF040C}"/>
                </a:ext>
              </a:extLst>
            </p:cNvPr>
            <p:cNvSpPr/>
            <p:nvPr/>
          </p:nvSpPr>
          <p:spPr>
            <a:xfrm>
              <a:off x="4508500" y="3280308"/>
              <a:ext cx="2171700" cy="720191"/>
            </a:xfrm>
            <a:custGeom>
              <a:avLst/>
              <a:gdLst>
                <a:gd name="connsiteX0" fmla="*/ 0 w 2171700"/>
                <a:gd name="connsiteY0" fmla="*/ 756844 h 756844"/>
                <a:gd name="connsiteX1" fmla="*/ 774700 w 2171700"/>
                <a:gd name="connsiteY1" fmla="*/ 7544 h 756844"/>
                <a:gd name="connsiteX2" fmla="*/ 2171700 w 2171700"/>
                <a:gd name="connsiteY2" fmla="*/ 350444 h 756844"/>
                <a:gd name="connsiteX3" fmla="*/ 2171700 w 2171700"/>
                <a:gd name="connsiteY3" fmla="*/ 350444 h 756844"/>
                <a:gd name="connsiteX0" fmla="*/ 0 w 2171700"/>
                <a:gd name="connsiteY0" fmla="*/ 406400 h 406400"/>
                <a:gd name="connsiteX1" fmla="*/ 2171700 w 2171700"/>
                <a:gd name="connsiteY1" fmla="*/ 0 h 406400"/>
                <a:gd name="connsiteX2" fmla="*/ 2171700 w 2171700"/>
                <a:gd name="connsiteY2" fmla="*/ 0 h 406400"/>
                <a:gd name="connsiteX0" fmla="*/ 0 w 2171700"/>
                <a:gd name="connsiteY0" fmla="*/ 483751 h 483751"/>
                <a:gd name="connsiteX1" fmla="*/ 2171700 w 2171700"/>
                <a:gd name="connsiteY1" fmla="*/ 77351 h 483751"/>
                <a:gd name="connsiteX2" fmla="*/ 2171700 w 2171700"/>
                <a:gd name="connsiteY2" fmla="*/ 77351 h 483751"/>
                <a:gd name="connsiteX0" fmla="*/ 0 w 2171700"/>
                <a:gd name="connsiteY0" fmla="*/ 720191 h 720191"/>
                <a:gd name="connsiteX1" fmla="*/ 2171700 w 2171700"/>
                <a:gd name="connsiteY1" fmla="*/ 313791 h 720191"/>
                <a:gd name="connsiteX2" fmla="*/ 2171700 w 2171700"/>
                <a:gd name="connsiteY2" fmla="*/ 313791 h 7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71700" h="720191">
                  <a:moveTo>
                    <a:pt x="0" y="720191"/>
                  </a:moveTo>
                  <a:cubicBezTo>
                    <a:pt x="533400" y="-151876"/>
                    <a:pt x="1143000" y="-160342"/>
                    <a:pt x="2171700" y="313791"/>
                  </a:cubicBezTo>
                  <a:lnTo>
                    <a:pt x="2171700" y="31379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E3DFCD-EF65-483A-8EE7-D25397C2059C}"/>
                </a:ext>
              </a:extLst>
            </p:cNvPr>
            <p:cNvSpPr/>
            <p:nvPr/>
          </p:nvSpPr>
          <p:spPr>
            <a:xfrm>
              <a:off x="2146300" y="2507549"/>
              <a:ext cx="4533900" cy="1099250"/>
            </a:xfrm>
            <a:custGeom>
              <a:avLst/>
              <a:gdLst>
                <a:gd name="connsiteX0" fmla="*/ 4597400 w 4597400"/>
                <a:gd name="connsiteY0" fmla="*/ 279400 h 279400"/>
                <a:gd name="connsiteX1" fmla="*/ 0 w 4597400"/>
                <a:gd name="connsiteY1" fmla="*/ 0 h 279400"/>
                <a:gd name="connsiteX2" fmla="*/ 0 w 4597400"/>
                <a:gd name="connsiteY2" fmla="*/ 0 h 279400"/>
                <a:gd name="connsiteX0" fmla="*/ 4597400 w 4597400"/>
                <a:gd name="connsiteY0" fmla="*/ 769269 h 769269"/>
                <a:gd name="connsiteX1" fmla="*/ 0 w 4597400"/>
                <a:gd name="connsiteY1" fmla="*/ 489869 h 769269"/>
                <a:gd name="connsiteX2" fmla="*/ 0 w 4597400"/>
                <a:gd name="connsiteY2" fmla="*/ 489869 h 769269"/>
                <a:gd name="connsiteX0" fmla="*/ 4597400 w 4597400"/>
                <a:gd name="connsiteY0" fmla="*/ 976319 h 976319"/>
                <a:gd name="connsiteX1" fmla="*/ 0 w 4597400"/>
                <a:gd name="connsiteY1" fmla="*/ 696919 h 976319"/>
                <a:gd name="connsiteX2" fmla="*/ 0 w 4597400"/>
                <a:gd name="connsiteY2" fmla="*/ 696919 h 976319"/>
                <a:gd name="connsiteX0" fmla="*/ 4533900 w 4533900"/>
                <a:gd name="connsiteY0" fmla="*/ 798660 h 798660"/>
                <a:gd name="connsiteX1" fmla="*/ 0 w 4533900"/>
                <a:gd name="connsiteY1" fmla="*/ 455760 h 798660"/>
                <a:gd name="connsiteX2" fmla="*/ 0 w 4533900"/>
                <a:gd name="connsiteY2" fmla="*/ 455760 h 798660"/>
                <a:gd name="connsiteX0" fmla="*/ 4533900 w 4533900"/>
                <a:gd name="connsiteY0" fmla="*/ 1012313 h 1012313"/>
                <a:gd name="connsiteX1" fmla="*/ 0 w 4533900"/>
                <a:gd name="connsiteY1" fmla="*/ 669413 h 1012313"/>
                <a:gd name="connsiteX2" fmla="*/ 0 w 4533900"/>
                <a:gd name="connsiteY2" fmla="*/ 669413 h 1012313"/>
                <a:gd name="connsiteX0" fmla="*/ 4533900 w 4533900"/>
                <a:gd name="connsiteY0" fmla="*/ 1099250 h 1099250"/>
                <a:gd name="connsiteX1" fmla="*/ 0 w 4533900"/>
                <a:gd name="connsiteY1" fmla="*/ 756350 h 1099250"/>
                <a:gd name="connsiteX2" fmla="*/ 0 w 4533900"/>
                <a:gd name="connsiteY2" fmla="*/ 756350 h 109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33900" h="1099250">
                  <a:moveTo>
                    <a:pt x="4533900" y="1099250"/>
                  </a:moveTo>
                  <a:cubicBezTo>
                    <a:pt x="2455333" y="-721083"/>
                    <a:pt x="704850" y="127700"/>
                    <a:pt x="0" y="756350"/>
                  </a:cubicBezTo>
                  <a:lnTo>
                    <a:pt x="0" y="756350"/>
                  </a:lnTo>
                </a:path>
              </a:pathLst>
            </a:custGeom>
            <a:noFill/>
            <a:ln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CBC4AC-1F90-458D-A46B-575E55FBF5D2}"/>
                </a:ext>
              </a:extLst>
            </p:cNvPr>
            <p:cNvSpPr txBox="1"/>
            <p:nvPr/>
          </p:nvSpPr>
          <p:spPr>
            <a:xfrm>
              <a:off x="3690520" y="2600307"/>
              <a:ext cx="14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f(X) – f’(X)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41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5DF9-2614-4D73-ADB1-BCAC833C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implicit modelling works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17DA01-5959-45B5-BE01-7FF901373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6" y="2487820"/>
            <a:ext cx="1656223" cy="25300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1EC186-5CC0-4656-951B-2D9434708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809" y="2240177"/>
            <a:ext cx="1625741" cy="23776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62B39E-CBA9-4814-A377-3415DE135B6A}"/>
              </a:ext>
            </a:extLst>
          </p:cNvPr>
          <p:cNvSpPr txBox="1"/>
          <p:nvPr/>
        </p:nvSpPr>
        <p:spPr>
          <a:xfrm>
            <a:off x="800100" y="5772150"/>
            <a:ext cx="511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Least squares minimisation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Balance regularisation and observation constraints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239ED0-2A2B-4D6F-809A-A60D82EF1D39}"/>
              </a:ext>
            </a:extLst>
          </p:cNvPr>
          <p:cNvSpPr txBox="1"/>
          <p:nvPr/>
        </p:nvSpPr>
        <p:spPr>
          <a:xfrm>
            <a:off x="6218156" y="5772150"/>
            <a:ext cx="5113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Solve linear system of equations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Exact fit of function and observations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D6633E-746B-452B-96E3-64186F38C452}"/>
              </a:ext>
            </a:extLst>
          </p:cNvPr>
          <p:cNvGrpSpPr/>
          <p:nvPr/>
        </p:nvGrpSpPr>
        <p:grpSpPr>
          <a:xfrm>
            <a:off x="2308757" y="1871720"/>
            <a:ext cx="8211405" cy="3584864"/>
            <a:chOff x="2308757" y="1871720"/>
            <a:chExt cx="8211405" cy="35848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FA02CA-C9C3-4142-B2FA-8073027DC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96" r="77765" b="38135"/>
            <a:stretch/>
          </p:blipFill>
          <p:spPr>
            <a:xfrm>
              <a:off x="2308757" y="1871720"/>
              <a:ext cx="3890762" cy="35848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154F8D-0E44-47A8-B882-7A747CFF6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65" r="75644" b="21845"/>
            <a:stretch/>
          </p:blipFill>
          <p:spPr>
            <a:xfrm>
              <a:off x="6258401" y="2728292"/>
              <a:ext cx="4261761" cy="1401416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28B8155-1CFD-4065-B40A-45B77403E2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9" t="51950" r="48416" b="-1779"/>
          <a:stretch/>
        </p:blipFill>
        <p:spPr>
          <a:xfrm>
            <a:off x="6199519" y="1285546"/>
            <a:ext cx="3890762" cy="4286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EBF7AC-A33B-498A-9077-7A0A960108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1" t="-1893" r="48085" b="53122"/>
          <a:stretch/>
        </p:blipFill>
        <p:spPr>
          <a:xfrm>
            <a:off x="2205238" y="1331089"/>
            <a:ext cx="3787244" cy="41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5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hidden="1">
            <a:extLst>
              <a:ext uri="{FF2B5EF4-FFF2-40B4-BE49-F238E27FC236}">
                <a16:creationId xmlns:a16="http://schemas.microsoft.com/office/drawing/2014/main" id="{6955AC26-CAD3-4EC6-B561-82189C0B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16" y="1604098"/>
            <a:ext cx="960000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A4A753-97C7-4241-9ABD-FD10EFE7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69934"/>
            <a:ext cx="9600473" cy="783713"/>
          </a:xfrm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Implicit surface modelling</a:t>
            </a:r>
          </a:p>
        </p:txBody>
      </p:sp>
      <p:pic>
        <p:nvPicPr>
          <p:cNvPr id="1030" name="Picture 6" hidden="1">
            <a:extLst>
              <a:ext uri="{FF2B5EF4-FFF2-40B4-BE49-F238E27FC236}">
                <a16:creationId xmlns:a16="http://schemas.microsoft.com/office/drawing/2014/main" id="{05B54955-A0A0-4467-86EF-5DB2643B1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16" y="16097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hidden="1">
            <a:extLst>
              <a:ext uri="{FF2B5EF4-FFF2-40B4-BE49-F238E27FC236}">
                <a16:creationId xmlns:a16="http://schemas.microsoft.com/office/drawing/2014/main" id="{39657C24-6A1D-4045-9B63-1DA3477C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16" y="1598471"/>
            <a:ext cx="960000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05B9294-1177-4449-8A7C-6144BCDB7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16" y="1592844"/>
            <a:ext cx="960000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8582C7-BC42-41B6-A308-BB639D51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16" y="1609725"/>
            <a:ext cx="960000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1539BF-B29E-4616-9775-74CAEBE00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16" y="1609725"/>
            <a:ext cx="960000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C3D05BC-EA07-48F8-AD4F-56C78105E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16" y="1592844"/>
            <a:ext cx="960000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5B0467-9213-435D-83B6-D84FA9EDE8CD}"/>
              </a:ext>
            </a:extLst>
          </p:cNvPr>
          <p:cNvSpPr txBox="1"/>
          <p:nvPr/>
        </p:nvSpPr>
        <p:spPr>
          <a:xfrm>
            <a:off x="9955705" y="5279120"/>
            <a:ext cx="2208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Calgagno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2008; Chiles et al., 2004; Cowan et al., 2003; Frank et, al., 2007; Hillier et al., 2014; La-</a:t>
            </a:r>
            <a:r>
              <a:rPr kumimoji="0" lang="en-A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junie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 1997; Mallet 1992,14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51DB2-BC61-49DF-B4FF-7AD2A05A2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209762"/>
            <a:ext cx="10058400" cy="4023360"/>
          </a:xfrm>
        </p:spPr>
        <p:txBody>
          <a:bodyPr/>
          <a:lstStyle/>
          <a:p>
            <a:r>
              <a:rPr lang="en-AU" sz="2600" dirty="0"/>
              <a:t>Approximate implicit function from geological observations (contacts, strike and dip) using weighted combination of basis functions</a:t>
            </a:r>
          </a:p>
          <a:p>
            <a:pPr lvl="1"/>
            <a:r>
              <a:rPr lang="en-AU" sz="2200" dirty="0"/>
              <a:t>Data supported</a:t>
            </a:r>
          </a:p>
          <a:p>
            <a:pPr lvl="1"/>
            <a:r>
              <a:rPr lang="en-AU" sz="2200" dirty="0"/>
              <a:t>Discrete approach</a:t>
            </a:r>
          </a:p>
          <a:p>
            <a:r>
              <a:rPr lang="en-AU" sz="2400" dirty="0"/>
              <a:t>Implicit function can be evaluated anywhere in the model volume defining stratigraphic thicknesses</a:t>
            </a:r>
          </a:p>
          <a:p>
            <a:r>
              <a:rPr lang="en-AU" sz="2400" dirty="0"/>
              <a:t>Surfaces are extracted by tracing </a:t>
            </a:r>
            <a:r>
              <a:rPr lang="en-AU" sz="2400" dirty="0" err="1"/>
              <a:t>isovalues</a:t>
            </a:r>
            <a:r>
              <a:rPr lang="en-AU" sz="2400" dirty="0"/>
              <a:t> (3D contours) of the implicit function</a:t>
            </a:r>
          </a:p>
        </p:txBody>
      </p:sp>
    </p:spTree>
    <p:extLst>
      <p:ext uri="{BB962C8B-B14F-4D97-AF65-F5344CB8AC3E}">
        <p14:creationId xmlns:p14="http://schemas.microsoft.com/office/powerpoint/2010/main" val="191893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EFDF-BCD0-43CF-938D-A34F331A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0161-1E7E-42B2-BFAF-85D892809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862" y="1665704"/>
            <a:ext cx="10058400" cy="4023360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1026" name="Picture 2" descr="4FC2D667">
            <a:extLst>
              <a:ext uri="{FF2B5EF4-FFF2-40B4-BE49-F238E27FC236}">
                <a16:creationId xmlns:a16="http://schemas.microsoft.com/office/drawing/2014/main" id="{79CB0857-AD96-4D3D-B726-19335A545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" t="3817" r="51862" b="55756"/>
          <a:stretch/>
        </p:blipFill>
        <p:spPr bwMode="auto">
          <a:xfrm>
            <a:off x="808487" y="1583143"/>
            <a:ext cx="6394510" cy="482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23F330-EFEE-47FD-8AAE-04B8E7033A69}"/>
              </a:ext>
            </a:extLst>
          </p:cNvPr>
          <p:cNvCxnSpPr/>
          <p:nvPr/>
        </p:nvCxnSpPr>
        <p:spPr>
          <a:xfrm flipH="1">
            <a:off x="5578679" y="1895912"/>
            <a:ext cx="889233" cy="71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F84B37-0E0F-4EA8-946F-62AA17260CEB}"/>
              </a:ext>
            </a:extLst>
          </p:cNvPr>
          <p:cNvSpPr txBox="1"/>
          <p:nvPr/>
        </p:nvSpPr>
        <p:spPr>
          <a:xfrm>
            <a:off x="6669248" y="1583143"/>
            <a:ext cx="412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Surface locations  sampled from flat plane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5DB639-5449-46B5-A20F-6F2189A66168}"/>
              </a:ext>
            </a:extLst>
          </p:cNvPr>
          <p:cNvCxnSpPr/>
          <p:nvPr/>
        </p:nvCxnSpPr>
        <p:spPr>
          <a:xfrm flipH="1">
            <a:off x="6096000" y="4555222"/>
            <a:ext cx="1017864" cy="63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205518-6580-4213-BA4D-BF5A6E2D2839}"/>
              </a:ext>
            </a:extLst>
          </p:cNvPr>
          <p:cNvSpPr txBox="1"/>
          <p:nvPr/>
        </p:nvSpPr>
        <p:spPr>
          <a:xfrm>
            <a:off x="7202997" y="4168402"/>
            <a:ext cx="4178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Surface locations sampled from a flat plane with noise added</a:t>
            </a:r>
          </a:p>
        </p:txBody>
      </p:sp>
    </p:spTree>
    <p:extLst>
      <p:ext uri="{BB962C8B-B14F-4D97-AF65-F5344CB8AC3E}">
        <p14:creationId xmlns:p14="http://schemas.microsoft.com/office/powerpoint/2010/main" val="252540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6B51-EAAC-43B7-8596-B59EC7A7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Comparing interpolators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F670-AEB1-45A6-BF71-8640C3C1B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 descr="4FC2D667">
            <a:extLst>
              <a:ext uri="{FF2B5EF4-FFF2-40B4-BE49-F238E27FC236}">
                <a16:creationId xmlns:a16="http://schemas.microsoft.com/office/drawing/2014/main" id="{6975C787-8B0D-4BC7-BA3A-B5801D893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9" t="4624" r="1849" b="56105"/>
          <a:stretch/>
        </p:blipFill>
        <p:spPr bwMode="auto">
          <a:xfrm>
            <a:off x="1563880" y="2469734"/>
            <a:ext cx="3110669" cy="228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4FC2D667">
            <a:extLst>
              <a:ext uri="{FF2B5EF4-FFF2-40B4-BE49-F238E27FC236}">
                <a16:creationId xmlns:a16="http://schemas.microsoft.com/office/drawing/2014/main" id="{4F48E909-0A1B-445E-B3CC-8E8DFF8F1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t="57720" r="52431" b="3009"/>
          <a:stretch/>
        </p:blipFill>
        <p:spPr bwMode="auto">
          <a:xfrm>
            <a:off x="4980774" y="2388654"/>
            <a:ext cx="3110669" cy="228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4FC2D667">
            <a:extLst>
              <a:ext uri="{FF2B5EF4-FFF2-40B4-BE49-F238E27FC236}">
                <a16:creationId xmlns:a16="http://schemas.microsoft.com/office/drawing/2014/main" id="{4A39C6BE-8B85-4B3E-806E-4201C7DE4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2" t="57655" r="2676" b="3074"/>
          <a:stretch/>
        </p:blipFill>
        <p:spPr bwMode="auto">
          <a:xfrm>
            <a:off x="8167641" y="2388654"/>
            <a:ext cx="3110669" cy="228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65124F-68B6-40A0-82C9-3FAE0CC64981}"/>
              </a:ext>
            </a:extLst>
          </p:cNvPr>
          <p:cNvSpPr txBox="1"/>
          <p:nvPr/>
        </p:nvSpPr>
        <p:spPr>
          <a:xfrm>
            <a:off x="1661379" y="1830492"/>
            <a:ext cx="2915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Discrete:</a:t>
            </a:r>
          </a:p>
          <a:p>
            <a:pPr algn="ctr"/>
            <a:r>
              <a:rPr lang="en-AU" dirty="0"/>
              <a:t>Piecewise Linear interpolator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16BCC-85ED-4CA3-9CFB-24912F2007FA}"/>
              </a:ext>
            </a:extLst>
          </p:cNvPr>
          <p:cNvSpPr txBox="1"/>
          <p:nvPr/>
        </p:nvSpPr>
        <p:spPr>
          <a:xfrm>
            <a:off x="5091674" y="1868851"/>
            <a:ext cx="2888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Discrete:</a:t>
            </a:r>
          </a:p>
          <a:p>
            <a:pPr algn="ctr"/>
            <a:r>
              <a:rPr lang="en-AU" dirty="0"/>
              <a:t>Finite difference interpolator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F567E-6A4D-4329-A0A9-CDD8FA44D951}"/>
              </a:ext>
            </a:extLst>
          </p:cNvPr>
          <p:cNvSpPr txBox="1"/>
          <p:nvPr/>
        </p:nvSpPr>
        <p:spPr>
          <a:xfrm>
            <a:off x="8167641" y="1896721"/>
            <a:ext cx="309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Data supported:</a:t>
            </a:r>
          </a:p>
          <a:p>
            <a:pPr algn="ctr"/>
            <a:r>
              <a:rPr lang="en-AU" dirty="0" err="1"/>
              <a:t>Surfe</a:t>
            </a:r>
            <a:r>
              <a:rPr lang="en-AU" dirty="0"/>
              <a:t> Radial Basis Interpolation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2EB3F1-2447-4040-B69C-8641F02EF952}"/>
              </a:ext>
            </a:extLst>
          </p:cNvPr>
          <p:cNvCxnSpPr/>
          <p:nvPr/>
        </p:nvCxnSpPr>
        <p:spPr>
          <a:xfrm flipV="1">
            <a:off x="8894618" y="4478482"/>
            <a:ext cx="540327" cy="97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F59965-4B9B-4975-A8F2-A6050C87B4ED}"/>
              </a:ext>
            </a:extLst>
          </p:cNvPr>
          <p:cNvSpPr txBox="1"/>
          <p:nvPr/>
        </p:nvSpPr>
        <p:spPr>
          <a:xfrm>
            <a:off x="7850524" y="5420657"/>
            <a:ext cx="2628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Single </a:t>
            </a:r>
            <a:r>
              <a:rPr lang="en-AU" dirty="0" err="1"/>
              <a:t>isosurface</a:t>
            </a:r>
            <a:r>
              <a:rPr lang="en-AU" dirty="0"/>
              <a:t> has topology suggesting multiple surfaces</a:t>
            </a:r>
          </a:p>
        </p:txBody>
      </p:sp>
    </p:spTree>
    <p:extLst>
      <p:ext uri="{BB962C8B-B14F-4D97-AF65-F5344CB8AC3E}">
        <p14:creationId xmlns:p14="http://schemas.microsoft.com/office/powerpoint/2010/main" val="36341778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.pptx" id="{F5E351C9-54D1-403C-8819-679D8CB335D0}" vid="{5BBBA023-62E6-41F4-8EDD-5F47D996ED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10961</TotalTime>
  <Words>1289</Words>
  <Application>Microsoft Office PowerPoint</Application>
  <PresentationFormat>Widescreen</PresentationFormat>
  <Paragraphs>254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Retrospect</vt:lpstr>
      <vt:lpstr>Interpolation methods for 3D geological modelling</vt:lpstr>
      <vt:lpstr>What is a geological model</vt:lpstr>
      <vt:lpstr>How to build surfaces? </vt:lpstr>
      <vt:lpstr>Methods for representing geology</vt:lpstr>
      <vt:lpstr>Implicit modelling constraints</vt:lpstr>
      <vt:lpstr>How implicit modelling works</vt:lpstr>
      <vt:lpstr>Implicit surface modelling</vt:lpstr>
      <vt:lpstr>A case study</vt:lpstr>
      <vt:lpstr>Comparing interpolators</vt:lpstr>
      <vt:lpstr>Adding smoothing to RBF</vt:lpstr>
      <vt:lpstr>Varying regularisation</vt:lpstr>
      <vt:lpstr>Comparing interpolators</vt:lpstr>
      <vt:lpstr>Understanding the differences</vt:lpstr>
      <vt:lpstr>Adding unconformities</vt:lpstr>
      <vt:lpstr>PowerPoint Presentation</vt:lpstr>
      <vt:lpstr>Faults using step functions</vt:lpstr>
      <vt:lpstr>Problem with step functions</vt:lpstr>
      <vt:lpstr>Shrinking intrusions?</vt:lpstr>
      <vt:lpstr>Apply fault to an existing surface</vt:lpstr>
      <vt:lpstr>Problems</vt:lpstr>
      <vt:lpstr>Direct kinematic integration</vt:lpstr>
      <vt:lpstr>Fold structural frame</vt:lpstr>
      <vt:lpstr>Implicit Fold Modeling: fold frame</vt:lpstr>
      <vt:lpstr>Time-aware Geometrical modelling – combining structural frames</vt:lpstr>
      <vt:lpstr>Intrusion Structural Frame</vt:lpstr>
      <vt:lpstr>Intrusion Structural Frame</vt:lpstr>
      <vt:lpstr>Intrusion Structural Frame</vt:lpstr>
      <vt:lpstr>Summary</vt:lpstr>
      <vt:lpstr>LoopStructural</vt:lpstr>
      <vt:lpstr>Recent research</vt:lpstr>
      <vt:lpstr>Modelling using inequalities</vt:lpstr>
      <vt:lpstr>Adding inequality constraints</vt:lpstr>
      <vt:lpstr>An example</vt:lpstr>
      <vt:lpstr>Another example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Implicit surface modelling</dc:title>
  <dc:creator>Lachlan Grose</dc:creator>
  <cp:lastModifiedBy>Lachlan Grose</cp:lastModifiedBy>
  <cp:revision>51</cp:revision>
  <dcterms:created xsi:type="dcterms:W3CDTF">2021-09-29T00:46:16Z</dcterms:created>
  <dcterms:modified xsi:type="dcterms:W3CDTF">2023-07-22T05:07:44Z</dcterms:modified>
</cp:coreProperties>
</file>